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1" r:id="rId2"/>
    <p:sldId id="280" r:id="rId3"/>
    <p:sldId id="297" r:id="rId4"/>
    <p:sldId id="298" r:id="rId5"/>
    <p:sldId id="268" r:id="rId6"/>
    <p:sldId id="296" r:id="rId7"/>
    <p:sldId id="300" r:id="rId8"/>
    <p:sldId id="269" r:id="rId9"/>
    <p:sldId id="270" r:id="rId10"/>
    <p:sldId id="272" r:id="rId11"/>
    <p:sldId id="273" r:id="rId12"/>
    <p:sldId id="274" r:id="rId13"/>
    <p:sldId id="301" r:id="rId14"/>
    <p:sldId id="307" r:id="rId15"/>
    <p:sldId id="276" r:id="rId16"/>
    <p:sldId id="279" r:id="rId17"/>
    <p:sldId id="282" r:id="rId18"/>
    <p:sldId id="278" r:id="rId19"/>
    <p:sldId id="283" r:id="rId20"/>
    <p:sldId id="284" r:id="rId21"/>
    <p:sldId id="286" r:id="rId22"/>
    <p:sldId id="287" r:id="rId23"/>
    <p:sldId id="306" r:id="rId24"/>
    <p:sldId id="260" r:id="rId25"/>
    <p:sldId id="264" r:id="rId26"/>
    <p:sldId id="294" r:id="rId27"/>
    <p:sldId id="295" r:id="rId28"/>
    <p:sldId id="303" r:id="rId29"/>
    <p:sldId id="304" r:id="rId30"/>
    <p:sldId id="305" r:id="rId31"/>
    <p:sldId id="308" r:id="rId32"/>
    <p:sldId id="267"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94624" autoAdjust="0"/>
  </p:normalViewPr>
  <p:slideViewPr>
    <p:cSldViewPr>
      <p:cViewPr>
        <p:scale>
          <a:sx n="73" d="100"/>
          <a:sy n="73" d="100"/>
        </p:scale>
        <p:origin x="-1014" y="-750"/>
      </p:cViewPr>
      <p:guideLst>
        <p:guide orient="horz" pos="2160"/>
        <p:guide pos="2880"/>
      </p:guideLst>
    </p:cSldViewPr>
  </p:slideViewPr>
  <p:outlineViewPr>
    <p:cViewPr>
      <p:scale>
        <a:sx n="33" d="100"/>
        <a:sy n="33" d="100"/>
      </p:scale>
      <p:origin x="0" y="2501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A371D4A9-7943-4247-807B-8651E4520B1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71D4A9-7943-4247-807B-8651E4520B1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71D4A9-7943-4247-807B-8651E4520B1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9A62D0E-617E-4E82-896E-AEB097FD9E46}" type="datetimeFigureOut">
              <a:rPr lang="ru-RU" smtClean="0"/>
              <a:pPr/>
              <a:t>29.11.2017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A371D4A9-7943-4247-807B-8651E4520B19}"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9A62D0E-617E-4E82-896E-AEB097FD9E46}" type="datetimeFigureOut">
              <a:rPr lang="ru-RU" smtClean="0"/>
              <a:pPr/>
              <a:t>29.11.2017</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371D4A9-7943-4247-807B-8651E4520B19}"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hyperlink" Target="mailto:econom@karsunmo.ru" TargetMode="External"/><Relationship Id="rId2" Type="http://schemas.openxmlformats.org/officeDocument/2006/relationships/hyperlink" Target="mailto:karsun-orgotdcrpkarsun@mail.ru" TargetMode="External"/><Relationship Id="rId1" Type="http://schemas.openxmlformats.org/officeDocument/2006/relationships/slideLayout" Target="../slideLayouts/slideLayout8.xml"/><Relationship Id="rId4" Type="http://schemas.openxmlformats.org/officeDocument/2006/relationships/hyperlink" Target="http://www.karsunmo.ru/"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карсун основан.png"/>
          <p:cNvPicPr>
            <a:picLocks noGrp="1" noChangeAspect="1"/>
          </p:cNvPicPr>
          <p:nvPr>
            <p:ph idx="1"/>
          </p:nvPr>
        </p:nvPicPr>
        <p:blipFill>
          <a:blip r:embed="rId2" cstate="print"/>
          <a:stretch>
            <a:fillRect/>
          </a:stretch>
        </p:blipFill>
        <p:spPr>
          <a:xfrm>
            <a:off x="0" y="642918"/>
            <a:ext cx="9144000" cy="6215082"/>
          </a:xfrm>
        </p:spPr>
      </p:pic>
      <p:pic>
        <p:nvPicPr>
          <p:cNvPr id="6" name="Рисунок 5" descr="karsun.gif"/>
          <p:cNvPicPr>
            <a:picLocks noChangeAspect="1"/>
          </p:cNvPicPr>
          <p:nvPr/>
        </p:nvPicPr>
        <p:blipFill>
          <a:blip r:embed="rId3" cstate="print"/>
          <a:stretch>
            <a:fillRect/>
          </a:stretch>
        </p:blipFill>
        <p:spPr>
          <a:xfrm>
            <a:off x="357158" y="428604"/>
            <a:ext cx="8358246" cy="1000128"/>
          </a:xfrm>
          <a:prstGeom prst="rect">
            <a:avLst/>
          </a:prstGeom>
        </p:spPr>
      </p:pic>
      <p:sp>
        <p:nvSpPr>
          <p:cNvPr id="8" name="TextBox 7"/>
          <p:cNvSpPr txBox="1"/>
          <p:nvPr/>
        </p:nvSpPr>
        <p:spPr>
          <a:xfrm>
            <a:off x="4000496" y="3429000"/>
            <a:ext cx="184731" cy="369332"/>
          </a:xfrm>
          <a:prstGeom prst="rect">
            <a:avLst/>
          </a:prstGeom>
          <a:noFill/>
        </p:spPr>
        <p:txBody>
          <a:bodyPr wrap="none" rtlCol="0">
            <a:spAutoFit/>
          </a:bodyPr>
          <a:lstStyle/>
          <a:p>
            <a:endParaRPr lang="ru-RU" dirty="0"/>
          </a:p>
        </p:txBody>
      </p:sp>
      <p:sp>
        <p:nvSpPr>
          <p:cNvPr id="9" name="TextBox 8"/>
          <p:cNvSpPr txBox="1"/>
          <p:nvPr/>
        </p:nvSpPr>
        <p:spPr>
          <a:xfrm>
            <a:off x="0" y="1571612"/>
            <a:ext cx="9144001" cy="769441"/>
          </a:xfrm>
          <a:prstGeom prst="rect">
            <a:avLst/>
          </a:prstGeom>
          <a:noFill/>
        </p:spPr>
        <p:txBody>
          <a:bodyPr wrap="square" rtlCol="0">
            <a:spAutoFit/>
          </a:bodyPr>
          <a:lstStyle/>
          <a:p>
            <a:pPr algn="ctr"/>
            <a:r>
              <a:rPr lang="ru-RU" sz="4400" b="1" i="1" dirty="0" smtClean="0">
                <a:solidFill>
                  <a:schemeClr val="accent1">
                    <a:lumMod val="50000"/>
                  </a:schemeClr>
                </a:solidFill>
              </a:rPr>
              <a:t>   </a:t>
            </a:r>
            <a:endParaRPr lang="ru-RU" sz="4400" b="1" i="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458100" cy="485756"/>
          </a:xfrm>
        </p:spPr>
        <p:txBody>
          <a:bodyPr/>
          <a:lstStyle/>
          <a:p>
            <a:pPr algn="ctr"/>
            <a:r>
              <a:rPr lang="ru-RU" sz="3600" b="1" dirty="0" smtClean="0"/>
              <a:t>Образование</a:t>
            </a:r>
            <a:r>
              <a:rPr lang="ru-RU" dirty="0" smtClean="0"/>
              <a:t> </a:t>
            </a:r>
            <a:endParaRPr lang="ru-RU" dirty="0"/>
          </a:p>
        </p:txBody>
      </p:sp>
      <p:sp>
        <p:nvSpPr>
          <p:cNvPr id="3" name="Текст 2"/>
          <p:cNvSpPr>
            <a:spLocks noGrp="1"/>
          </p:cNvSpPr>
          <p:nvPr>
            <p:ph type="body" idx="2"/>
          </p:nvPr>
        </p:nvSpPr>
        <p:spPr>
          <a:xfrm>
            <a:off x="285720" y="1000108"/>
            <a:ext cx="4357718" cy="5248292"/>
          </a:xfrm>
        </p:spPr>
        <p:txBody>
          <a:bodyPr>
            <a:noAutofit/>
          </a:bodyPr>
          <a:lstStyle/>
          <a:p>
            <a:r>
              <a:rPr lang="ru-RU" sz="1800" b="1" dirty="0" smtClean="0">
                <a:solidFill>
                  <a:schemeClr val="accent1">
                    <a:lumMod val="50000"/>
                  </a:schemeClr>
                </a:solidFill>
                <a:latin typeface="Times New Roman" pitchFamily="18" charset="0"/>
                <a:cs typeface="Times New Roman" pitchFamily="18" charset="0"/>
              </a:rPr>
              <a:t>   Сеть образовательных учреждений:    </a:t>
            </a:r>
          </a:p>
          <a:p>
            <a:pPr>
              <a:buFontTx/>
              <a:buChar char="-"/>
            </a:pPr>
            <a:r>
              <a:rPr lang="ru-RU" sz="1800" b="1" dirty="0" smtClean="0">
                <a:solidFill>
                  <a:schemeClr val="accent1">
                    <a:lumMod val="50000"/>
                  </a:schemeClr>
                </a:solidFill>
                <a:latin typeface="Times New Roman" pitchFamily="18" charset="0"/>
                <a:cs typeface="Times New Roman" pitchFamily="18" charset="0"/>
              </a:rPr>
              <a:t>19 школ,   </a:t>
            </a:r>
          </a:p>
          <a:p>
            <a:r>
              <a:rPr lang="ru-RU" sz="1800" b="1" dirty="0" smtClean="0">
                <a:solidFill>
                  <a:schemeClr val="accent1">
                    <a:lumMod val="50000"/>
                  </a:schemeClr>
                </a:solidFill>
                <a:latin typeface="Times New Roman" pitchFamily="18" charset="0"/>
                <a:cs typeface="Times New Roman" pitchFamily="18" charset="0"/>
              </a:rPr>
              <a:t>- областное государственное казённое образовательное учреждение Карсунская кадетская школа-интернат имени генерал-полковника В.С. Чечеватова «Симбирский кадетский корпус юстиции»</a:t>
            </a:r>
          </a:p>
          <a:p>
            <a:r>
              <a:rPr lang="ru-RU" sz="1800" b="1" dirty="0" smtClean="0">
                <a:solidFill>
                  <a:schemeClr val="accent1">
                    <a:lumMod val="50000"/>
                  </a:schemeClr>
                </a:solidFill>
                <a:latin typeface="Times New Roman" pitchFamily="18" charset="0"/>
                <a:cs typeface="Times New Roman" pitchFamily="18" charset="0"/>
              </a:rPr>
              <a:t>- Областное государственное бюджетное образовательное учреждение среднего профессионального образования технологический техникум р.п. Карсун (ОГБОУ СПО технологический техникум р.п. Карсун), где готовят специалистов среднего звена для здравоохранения, механизаторов для сельского хозяйства, бухгалтеров, экономистов, юристов</a:t>
            </a:r>
            <a:r>
              <a:rPr lang="ru-RU" sz="1800" dirty="0" smtClean="0">
                <a:solidFill>
                  <a:schemeClr val="accent1">
                    <a:lumMod val="50000"/>
                  </a:schemeClr>
                </a:solidFill>
                <a:latin typeface="Times New Roman" pitchFamily="18" charset="0"/>
                <a:cs typeface="Times New Roman" pitchFamily="18" charset="0"/>
              </a:rPr>
              <a:t>.</a:t>
            </a:r>
          </a:p>
          <a:p>
            <a:endParaRPr lang="ru-RU" sz="1800" b="1" dirty="0" smtClean="0">
              <a:solidFill>
                <a:schemeClr val="accent1">
                  <a:lumMod val="50000"/>
                </a:schemeClr>
              </a:solidFill>
              <a:latin typeface="Times New Roman" pitchFamily="18" charset="0"/>
              <a:cs typeface="Times New Roman" pitchFamily="18" charset="0"/>
            </a:endParaRPr>
          </a:p>
          <a:p>
            <a:endParaRPr lang="ru-RU" sz="1600" b="1" dirty="0" smtClean="0">
              <a:solidFill>
                <a:schemeClr val="accent1">
                  <a:lumMod val="50000"/>
                </a:schemeClr>
              </a:solidFill>
            </a:endParaRPr>
          </a:p>
          <a:p>
            <a:endParaRPr lang="ru-RU" sz="1600" dirty="0"/>
          </a:p>
        </p:txBody>
      </p:sp>
      <p:pic>
        <p:nvPicPr>
          <p:cNvPr id="5" name="Содержимое 4" descr="ффото кадеты.jpg"/>
          <p:cNvPicPr>
            <a:picLocks noGrp="1" noChangeAspect="1"/>
          </p:cNvPicPr>
          <p:nvPr>
            <p:ph sz="half" idx="1"/>
          </p:nvPr>
        </p:nvPicPr>
        <p:blipFill>
          <a:blip r:embed="rId2" cstate="print"/>
          <a:stretch>
            <a:fillRect/>
          </a:stretch>
        </p:blipFill>
        <p:spPr>
          <a:xfrm>
            <a:off x="4572000" y="1785926"/>
            <a:ext cx="4357718" cy="4093381"/>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86808" cy="857256"/>
          </a:xfrm>
        </p:spPr>
        <p:txBody>
          <a:bodyPr/>
          <a:lstStyle/>
          <a:p>
            <a:pPr algn="ctr"/>
            <a:r>
              <a:rPr lang="ru-RU" sz="3600" b="1" dirty="0" smtClean="0"/>
              <a:t>Образование</a:t>
            </a:r>
            <a:endParaRPr lang="ru-RU" sz="3600" b="1" dirty="0"/>
          </a:p>
        </p:txBody>
      </p:sp>
      <p:sp>
        <p:nvSpPr>
          <p:cNvPr id="3" name="Текст 2"/>
          <p:cNvSpPr>
            <a:spLocks noGrp="1"/>
          </p:cNvSpPr>
          <p:nvPr>
            <p:ph type="body" idx="2"/>
          </p:nvPr>
        </p:nvSpPr>
        <p:spPr>
          <a:xfrm>
            <a:off x="642910" y="1000108"/>
            <a:ext cx="3571900" cy="5462606"/>
          </a:xfrm>
        </p:spPr>
        <p:txBody>
          <a:bodyPr>
            <a:noAutofit/>
          </a:bodyPr>
          <a:lstStyle/>
          <a:p>
            <a:r>
              <a:rPr lang="ru-RU" sz="1800" b="1" dirty="0" smtClean="0">
                <a:solidFill>
                  <a:schemeClr val="accent1">
                    <a:lumMod val="50000"/>
                  </a:schemeClr>
                </a:solidFill>
                <a:latin typeface="Times New Roman" pitchFamily="18" charset="0"/>
                <a:cs typeface="Times New Roman" pitchFamily="18" charset="0"/>
              </a:rPr>
              <a:t>- областное государственное бюджетное образовательное учреждение среднего профессионального образования «Карсунский медицинский техникум» ОГБОУ СПО «Карсунский медицинский техникум».</a:t>
            </a:r>
          </a:p>
          <a:p>
            <a:r>
              <a:rPr lang="ru-RU" sz="1800" b="1" dirty="0" smtClean="0">
                <a:solidFill>
                  <a:schemeClr val="accent1">
                    <a:lumMod val="50000"/>
                  </a:schemeClr>
                </a:solidFill>
                <a:latin typeface="Times New Roman" pitchFamily="18" charset="0"/>
                <a:cs typeface="Times New Roman" pitchFamily="18" charset="0"/>
              </a:rPr>
              <a:t>В настоящее время – это многопрофильное образовательное учреждение. Подготовка осуществляется по специальностям «Сестринское дело», квалификация «Медицинская сестра», лечебное дело (переподготовка), по специальности «фельдшер», проводятся  курсы повышения квалификации по специальности «Сестринское дело».  </a:t>
            </a:r>
          </a:p>
          <a:p>
            <a:endParaRPr lang="ru-RU" sz="1800" b="1" dirty="0" smtClean="0">
              <a:solidFill>
                <a:schemeClr val="accent1">
                  <a:lumMod val="50000"/>
                </a:schemeClr>
              </a:solidFill>
              <a:latin typeface="Times New Roman" pitchFamily="18" charset="0"/>
              <a:cs typeface="Times New Roman" pitchFamily="18" charset="0"/>
            </a:endParaRPr>
          </a:p>
        </p:txBody>
      </p:sp>
      <p:pic>
        <p:nvPicPr>
          <p:cNvPr id="5" name="Содержимое 4" descr="фото мед. техниккум.jpg"/>
          <p:cNvPicPr>
            <a:picLocks noGrp="1" noChangeAspect="1"/>
          </p:cNvPicPr>
          <p:nvPr>
            <p:ph sz="half" idx="1"/>
          </p:nvPr>
        </p:nvPicPr>
        <p:blipFill>
          <a:blip r:embed="rId2" cstate="print"/>
          <a:stretch>
            <a:fillRect/>
          </a:stretch>
        </p:blipFill>
        <p:spPr>
          <a:xfrm>
            <a:off x="4214810" y="1428736"/>
            <a:ext cx="4543428" cy="4071965"/>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8029604" cy="700070"/>
          </a:xfrm>
        </p:spPr>
        <p:txBody>
          <a:bodyPr/>
          <a:lstStyle/>
          <a:p>
            <a:pPr algn="ctr"/>
            <a:r>
              <a:rPr lang="ru-RU" sz="3600" b="1" dirty="0" smtClean="0"/>
              <a:t>Образование </a:t>
            </a:r>
            <a:endParaRPr lang="ru-RU" sz="3600" b="1" dirty="0"/>
          </a:p>
        </p:txBody>
      </p:sp>
      <p:sp>
        <p:nvSpPr>
          <p:cNvPr id="3" name="Текст 2"/>
          <p:cNvSpPr>
            <a:spLocks noGrp="1"/>
          </p:cNvSpPr>
          <p:nvPr>
            <p:ph type="body" idx="2"/>
          </p:nvPr>
        </p:nvSpPr>
        <p:spPr>
          <a:xfrm>
            <a:off x="428596" y="1071546"/>
            <a:ext cx="4000528" cy="5143536"/>
          </a:xfrm>
        </p:spPr>
        <p:txBody>
          <a:bodyPr>
            <a:noAutofit/>
          </a:bodyPr>
          <a:lstStyle/>
          <a:p>
            <a:r>
              <a:rPr lang="ru-RU" sz="1600" b="1" dirty="0" smtClean="0">
                <a:solidFill>
                  <a:schemeClr val="accent1">
                    <a:lumMod val="50000"/>
                  </a:schemeClr>
                </a:solidFill>
              </a:rPr>
              <a:t>-</a:t>
            </a:r>
            <a:r>
              <a:rPr lang="ru-RU" sz="1800" b="1" dirty="0" smtClean="0">
                <a:solidFill>
                  <a:schemeClr val="accent1">
                    <a:lumMod val="50000"/>
                  </a:schemeClr>
                </a:solidFill>
                <a:latin typeface="Times New Roman" pitchFamily="18" charset="0"/>
                <a:cs typeface="Times New Roman" pitchFamily="18" charset="0"/>
              </a:rPr>
              <a:t>Институт дистанционного и дополнительного образования Ульяновского государственного технического университета (ИДДО УлГТУ), </a:t>
            </a:r>
          </a:p>
          <a:p>
            <a:r>
              <a:rPr lang="ru-RU" sz="1800" b="1" dirty="0" smtClean="0">
                <a:solidFill>
                  <a:schemeClr val="accent1">
                    <a:lumMod val="50000"/>
                  </a:schemeClr>
                </a:solidFill>
                <a:latin typeface="Times New Roman" pitchFamily="18" charset="0"/>
                <a:cs typeface="Times New Roman" pitchFamily="18" charset="0"/>
              </a:rPr>
              <a:t>- Негосударственное аккредитованное частное образовательное учреждение высшего профессионального образования «Современная Гуманитарная Академия»	</a:t>
            </a:r>
          </a:p>
          <a:p>
            <a:r>
              <a:rPr lang="ru-RU" sz="1800" b="1" dirty="0" smtClean="0">
                <a:solidFill>
                  <a:schemeClr val="accent1">
                    <a:lumMod val="50000"/>
                  </a:schemeClr>
                </a:solidFill>
                <a:latin typeface="Times New Roman" pitchFamily="18" charset="0"/>
                <a:cs typeface="Times New Roman" pitchFamily="18" charset="0"/>
              </a:rPr>
              <a:t>Филиалы высших учебных заведений (далее ВУЗ) готовят по специальностям:</a:t>
            </a:r>
          </a:p>
          <a:p>
            <a:r>
              <a:rPr lang="ru-RU" sz="1800" b="1" dirty="0" smtClean="0">
                <a:solidFill>
                  <a:schemeClr val="accent1">
                    <a:lumMod val="50000"/>
                  </a:schemeClr>
                </a:solidFill>
                <a:latin typeface="Times New Roman" pitchFamily="18" charset="0"/>
                <a:cs typeface="Times New Roman" pitchFamily="18" charset="0"/>
              </a:rPr>
              <a:t>- бухгалтерский учёт и аудит;</a:t>
            </a:r>
          </a:p>
          <a:p>
            <a:r>
              <a:rPr lang="ru-RU" sz="1800" b="1" dirty="0" smtClean="0">
                <a:solidFill>
                  <a:schemeClr val="accent1">
                    <a:lumMod val="50000"/>
                  </a:schemeClr>
                </a:solidFill>
                <a:latin typeface="Times New Roman" pitchFamily="18" charset="0"/>
                <a:cs typeface="Times New Roman" pitchFamily="18" charset="0"/>
              </a:rPr>
              <a:t>- финансы и кредит;</a:t>
            </a:r>
          </a:p>
          <a:p>
            <a:r>
              <a:rPr lang="ru-RU" sz="1800" b="1" dirty="0" smtClean="0">
                <a:solidFill>
                  <a:schemeClr val="accent1">
                    <a:lumMod val="50000"/>
                  </a:schemeClr>
                </a:solidFill>
                <a:latin typeface="Times New Roman" pitchFamily="18" charset="0"/>
                <a:cs typeface="Times New Roman" pitchFamily="18" charset="0"/>
              </a:rPr>
              <a:t>- юриспруденция;</a:t>
            </a:r>
          </a:p>
          <a:p>
            <a:r>
              <a:rPr lang="ru-RU" sz="1800" b="1" dirty="0" smtClean="0">
                <a:solidFill>
                  <a:schemeClr val="accent1">
                    <a:lumMod val="50000"/>
                  </a:schemeClr>
                </a:solidFill>
                <a:latin typeface="Times New Roman" pitchFamily="18" charset="0"/>
                <a:cs typeface="Times New Roman" pitchFamily="18" charset="0"/>
              </a:rPr>
              <a:t>- маркетинг и менеджмент;</a:t>
            </a:r>
          </a:p>
          <a:p>
            <a:r>
              <a:rPr lang="ru-RU" sz="1800" b="1" dirty="0" smtClean="0">
                <a:solidFill>
                  <a:schemeClr val="accent1">
                    <a:lumMod val="50000"/>
                  </a:schemeClr>
                </a:solidFill>
                <a:latin typeface="Times New Roman" pitchFamily="18" charset="0"/>
                <a:cs typeface="Times New Roman" pitchFamily="18" charset="0"/>
              </a:rPr>
              <a:t>- управление персоналом.</a:t>
            </a:r>
          </a:p>
          <a:p>
            <a:endParaRPr lang="ru-RU" sz="1600" b="1" dirty="0"/>
          </a:p>
        </p:txBody>
      </p:sp>
      <p:pic>
        <p:nvPicPr>
          <p:cNvPr id="5" name="Содержимое 4" descr="фото 1.png"/>
          <p:cNvPicPr>
            <a:picLocks noGrp="1" noChangeAspect="1"/>
          </p:cNvPicPr>
          <p:nvPr>
            <p:ph sz="half" idx="1"/>
          </p:nvPr>
        </p:nvPicPr>
        <p:blipFill>
          <a:blip r:embed="rId2" cstate="print"/>
          <a:stretch>
            <a:fillRect/>
          </a:stretch>
        </p:blipFill>
        <p:spPr>
          <a:xfrm>
            <a:off x="4357686" y="1714488"/>
            <a:ext cx="4357718" cy="4071965"/>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88640"/>
            <a:ext cx="7958166" cy="648072"/>
          </a:xfrm>
        </p:spPr>
        <p:txBody>
          <a:bodyPr/>
          <a:lstStyle/>
          <a:p>
            <a:pPr algn="ctr"/>
            <a:r>
              <a:rPr lang="ru-RU" sz="4800" b="1" dirty="0" smtClean="0"/>
              <a:t>Спорт</a:t>
            </a:r>
            <a:endParaRPr lang="ru-RU" sz="4800" b="1" dirty="0">
              <a:solidFill>
                <a:schemeClr val="accent1">
                  <a:lumMod val="50000"/>
                </a:schemeClr>
              </a:solidFill>
            </a:endParaRPr>
          </a:p>
        </p:txBody>
      </p:sp>
      <p:sp>
        <p:nvSpPr>
          <p:cNvPr id="8" name="Прямоугольник 7"/>
          <p:cNvSpPr/>
          <p:nvPr/>
        </p:nvSpPr>
        <p:spPr>
          <a:xfrm>
            <a:off x="395536" y="908720"/>
            <a:ext cx="8352928" cy="1015663"/>
          </a:xfrm>
          <a:prstGeom prst="rect">
            <a:avLst/>
          </a:prstGeom>
        </p:spPr>
        <p:txBody>
          <a:bodyPr wrap="square">
            <a:spAutoFit/>
          </a:bodyPr>
          <a:lstStyle/>
          <a:p>
            <a:pPr algn="ctr"/>
            <a:r>
              <a:rPr lang="ru-RU" sz="2000" b="1" dirty="0" smtClean="0">
                <a:solidFill>
                  <a:schemeClr val="accent1">
                    <a:lumMod val="50000"/>
                  </a:schemeClr>
                </a:solidFill>
              </a:rPr>
              <a:t>В 2016 году  на территории МО «</a:t>
            </a:r>
            <a:r>
              <a:rPr lang="ru-RU" sz="2000" b="1" dirty="0" err="1" smtClean="0">
                <a:solidFill>
                  <a:schemeClr val="accent1">
                    <a:lumMod val="50000"/>
                  </a:schemeClr>
                </a:solidFill>
              </a:rPr>
              <a:t>Карсунский</a:t>
            </a:r>
            <a:r>
              <a:rPr lang="ru-RU" sz="2000" b="1" dirty="0" smtClean="0">
                <a:solidFill>
                  <a:schemeClr val="accent1">
                    <a:lumMod val="50000"/>
                  </a:schemeClr>
                </a:solidFill>
              </a:rPr>
              <a:t> район»  открыт физкультурно-оздоровительный комплекс </a:t>
            </a:r>
          </a:p>
          <a:p>
            <a:pPr algn="ctr"/>
            <a:r>
              <a:rPr lang="ru-RU" sz="2000" b="1" dirty="0" smtClean="0">
                <a:solidFill>
                  <a:schemeClr val="accent1">
                    <a:lumMod val="50000"/>
                  </a:schemeClr>
                </a:solidFill>
              </a:rPr>
              <a:t>«ТРИУМФ»</a:t>
            </a:r>
            <a:endParaRPr lang="ru-RU" sz="2000" dirty="0"/>
          </a:p>
        </p:txBody>
      </p:sp>
      <p:pic>
        <p:nvPicPr>
          <p:cNvPr id="3" name="Picture 2"/>
          <p:cNvPicPr>
            <a:picLocks noChangeAspect="1" noChangeArrowheads="1"/>
          </p:cNvPicPr>
          <p:nvPr/>
        </p:nvPicPr>
        <p:blipFill>
          <a:blip r:embed="rId2" cstate="print"/>
          <a:srcRect/>
          <a:stretch>
            <a:fillRect/>
          </a:stretch>
        </p:blipFill>
        <p:spPr bwMode="auto">
          <a:xfrm>
            <a:off x="827584" y="1988840"/>
            <a:ext cx="7776864" cy="4680520"/>
          </a:xfrm>
          <a:prstGeom prst="rect">
            <a:avLst/>
          </a:prstGeom>
          <a:noFill/>
          <a:ln w="9525">
            <a:noFill/>
            <a:miter lim="800000"/>
            <a:headEnd/>
            <a:tailEnd/>
          </a:ln>
        </p:spPr>
      </p:pic>
      <p:sp>
        <p:nvSpPr>
          <p:cNvPr id="7" name="Содержимое 6"/>
          <p:cNvSpPr>
            <a:spLocks noGrp="1"/>
          </p:cNvSpPr>
          <p:nvPr>
            <p:ph sz="half" idx="1"/>
          </p:nvPr>
        </p:nvSpPr>
        <p:spPr>
          <a:xfrm>
            <a:off x="899592" y="6453336"/>
            <a:ext cx="4093294" cy="188640"/>
          </a:xfrm>
        </p:spPr>
        <p:txBody>
          <a:bodyPr>
            <a:normAutofit fontScale="40000" lnSpcReduction="20000"/>
          </a:bodyPr>
          <a:lstStyle/>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332656"/>
            <a:ext cx="7918648" cy="648072"/>
          </a:xfrm>
        </p:spPr>
        <p:txBody>
          <a:bodyPr/>
          <a:lstStyle/>
          <a:p>
            <a:r>
              <a:rPr lang="ru-RU" dirty="0" err="1" smtClean="0"/>
              <a:t>Физкультурно-здаровительный</a:t>
            </a:r>
            <a:r>
              <a:rPr lang="ru-RU" dirty="0" smtClean="0"/>
              <a:t> комплекс «ТРИУМФ»</a:t>
            </a:r>
            <a:endParaRPr lang="ru-RU" dirty="0"/>
          </a:p>
        </p:txBody>
      </p:sp>
      <p:sp>
        <p:nvSpPr>
          <p:cNvPr id="3" name="Текст 2"/>
          <p:cNvSpPr>
            <a:spLocks noGrp="1"/>
          </p:cNvSpPr>
          <p:nvPr>
            <p:ph type="body" idx="2"/>
          </p:nvPr>
        </p:nvSpPr>
        <p:spPr>
          <a:xfrm>
            <a:off x="685800" y="5661248"/>
            <a:ext cx="2743200" cy="587152"/>
          </a:xfrm>
        </p:spPr>
        <p:txBody>
          <a:bodyPr/>
          <a:lstStyle/>
          <a:p>
            <a:endParaRPr lang="ru-RU" dirty="0"/>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4427984" y="3501008"/>
            <a:ext cx="4538277" cy="3024336"/>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179512" y="3501008"/>
            <a:ext cx="4059097" cy="3024336"/>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l="25436" t="10286" b="55673"/>
          <a:stretch>
            <a:fillRect/>
          </a:stretch>
        </p:blipFill>
        <p:spPr bwMode="auto">
          <a:xfrm>
            <a:off x="971600" y="1556792"/>
            <a:ext cx="7488832" cy="172819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8101042" cy="557194"/>
          </a:xfrm>
        </p:spPr>
        <p:txBody>
          <a:bodyPr/>
          <a:lstStyle/>
          <a:p>
            <a:pPr algn="ctr"/>
            <a:r>
              <a:rPr lang="ru-RU" sz="3600" b="1" dirty="0" smtClean="0"/>
              <a:t>Культура и искусство</a:t>
            </a:r>
            <a:endParaRPr lang="ru-RU" sz="3600" b="1" dirty="0"/>
          </a:p>
        </p:txBody>
      </p:sp>
      <p:sp>
        <p:nvSpPr>
          <p:cNvPr id="3" name="Текст 2"/>
          <p:cNvSpPr>
            <a:spLocks noGrp="1"/>
          </p:cNvSpPr>
          <p:nvPr>
            <p:ph type="body" idx="2"/>
          </p:nvPr>
        </p:nvSpPr>
        <p:spPr>
          <a:xfrm>
            <a:off x="685800" y="1142984"/>
            <a:ext cx="3814762" cy="5105416"/>
          </a:xfrm>
        </p:spPr>
        <p:txBody>
          <a:bodyPr>
            <a:noAutofit/>
          </a:bodyPr>
          <a:lstStyle/>
          <a:p>
            <a:r>
              <a:rPr lang="ru-RU" sz="1800" b="1" dirty="0" smtClean="0">
                <a:solidFill>
                  <a:schemeClr val="accent1">
                    <a:lumMod val="50000"/>
                  </a:schemeClr>
                </a:solidFill>
              </a:rPr>
              <a:t> </a:t>
            </a:r>
            <a:r>
              <a:rPr lang="ru-RU" sz="1800" b="1" dirty="0" smtClean="0">
                <a:solidFill>
                  <a:schemeClr val="accent1">
                    <a:lumMod val="50000"/>
                  </a:schemeClr>
                </a:solidFill>
                <a:latin typeface="Times New Roman" pitchFamily="18" charset="0"/>
                <a:cs typeface="Times New Roman" pitchFamily="18" charset="0"/>
              </a:rPr>
              <a:t>       В  реализации основных направлений деятель­ности отрасли в районе создана четкая система, состоящая  из  шести муниципальных казенных  учреждений культуры (с 1.12.2011): </a:t>
            </a:r>
          </a:p>
          <a:p>
            <a:pPr lvl="0"/>
            <a:r>
              <a:rPr lang="ru-RU" sz="1800" b="1" dirty="0" smtClean="0">
                <a:solidFill>
                  <a:schemeClr val="accent1">
                    <a:lumMod val="50000"/>
                  </a:schemeClr>
                </a:solidFill>
                <a:latin typeface="Times New Roman" pitchFamily="18" charset="0"/>
                <a:cs typeface="Times New Roman" pitchFamily="18" charset="0"/>
              </a:rPr>
              <a:t>Карсунская межпоселенческая библиотека имени Н.Языкова,</a:t>
            </a:r>
          </a:p>
          <a:p>
            <a:pPr lvl="0"/>
            <a:r>
              <a:rPr lang="ru-RU" sz="1800" b="1" dirty="0" smtClean="0">
                <a:solidFill>
                  <a:schemeClr val="accent1">
                    <a:lumMod val="50000"/>
                  </a:schemeClr>
                </a:solidFill>
                <a:latin typeface="Times New Roman" pitchFamily="18" charset="0"/>
                <a:cs typeface="Times New Roman" pitchFamily="18" charset="0"/>
              </a:rPr>
              <a:t> «Районный Дом культуры», </a:t>
            </a:r>
          </a:p>
          <a:p>
            <a:pPr lvl="0"/>
            <a:r>
              <a:rPr lang="ru-RU" sz="1800" b="1" dirty="0" smtClean="0">
                <a:solidFill>
                  <a:schemeClr val="accent1">
                    <a:lumMod val="50000"/>
                  </a:schemeClr>
                </a:solidFill>
                <a:latin typeface="Times New Roman" pitchFamily="18" charset="0"/>
                <a:cs typeface="Times New Roman" pitchFamily="18" charset="0"/>
              </a:rPr>
              <a:t>«Киносеть», </a:t>
            </a:r>
          </a:p>
          <a:p>
            <a:pPr lvl="0"/>
            <a:r>
              <a:rPr lang="ru-RU" sz="1800" b="1" dirty="0" smtClean="0">
                <a:solidFill>
                  <a:schemeClr val="accent1">
                    <a:lumMod val="50000"/>
                  </a:schemeClr>
                </a:solidFill>
                <a:latin typeface="Times New Roman" pitchFamily="18" charset="0"/>
                <a:cs typeface="Times New Roman" pitchFamily="18" charset="0"/>
              </a:rPr>
              <a:t>«Карсунский  художественно-краеведческий музей»,  </a:t>
            </a:r>
          </a:p>
          <a:p>
            <a:pPr lvl="0"/>
            <a:r>
              <a:rPr lang="ru-RU" sz="1800" b="1" dirty="0" smtClean="0">
                <a:solidFill>
                  <a:schemeClr val="accent1">
                    <a:lumMod val="50000"/>
                  </a:schemeClr>
                </a:solidFill>
                <a:latin typeface="Times New Roman" pitchFamily="18" charset="0"/>
                <a:cs typeface="Times New Roman" pitchFamily="18" charset="0"/>
              </a:rPr>
              <a:t>«Карсунская детская школа искусств имени А. Пластова», </a:t>
            </a:r>
          </a:p>
          <a:p>
            <a:pPr lvl="0"/>
            <a:r>
              <a:rPr lang="ru-RU" sz="1800" b="1" dirty="0" smtClean="0">
                <a:solidFill>
                  <a:schemeClr val="accent1">
                    <a:lumMod val="50000"/>
                  </a:schemeClr>
                </a:solidFill>
                <a:latin typeface="Times New Roman" pitchFamily="18" charset="0"/>
                <a:cs typeface="Times New Roman" pitchFamily="18" charset="0"/>
              </a:rPr>
              <a:t>«Языковская  детская школа искусств»</a:t>
            </a:r>
          </a:p>
          <a:p>
            <a:r>
              <a:rPr lang="ru-RU" sz="1800" b="1" dirty="0" smtClean="0">
                <a:solidFill>
                  <a:schemeClr val="accent1">
                    <a:lumMod val="50000"/>
                  </a:schemeClr>
                </a:solidFill>
                <a:latin typeface="Times New Roman" pitchFamily="18" charset="0"/>
                <a:cs typeface="Times New Roman" pitchFamily="18" charset="0"/>
              </a:rPr>
              <a:t> </a:t>
            </a:r>
          </a:p>
          <a:p>
            <a:endParaRPr lang="ru-RU" sz="1800" dirty="0">
              <a:solidFill>
                <a:schemeClr val="accent1">
                  <a:lumMod val="50000"/>
                </a:schemeClr>
              </a:solidFill>
            </a:endParaRPr>
          </a:p>
        </p:txBody>
      </p:sp>
      <p:pic>
        <p:nvPicPr>
          <p:cNvPr id="5" name="Содержимое 4" descr="дши.png"/>
          <p:cNvPicPr>
            <a:picLocks noGrp="1" noChangeAspect="1"/>
          </p:cNvPicPr>
          <p:nvPr>
            <p:ph sz="half" idx="1"/>
          </p:nvPr>
        </p:nvPicPr>
        <p:blipFill>
          <a:blip r:embed="rId2" cstate="print"/>
          <a:stretch>
            <a:fillRect/>
          </a:stretch>
        </p:blipFill>
        <p:spPr>
          <a:xfrm>
            <a:off x="4357686" y="1571612"/>
            <a:ext cx="4357718" cy="428628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2296284"/>
          </a:xfrm>
        </p:spPr>
        <p:txBody>
          <a:bodyPr>
            <a:normAutofit fontScale="90000"/>
          </a:bodyPr>
          <a:lstStyle/>
          <a:p>
            <a:r>
              <a:rPr lang="ru-RU" sz="2200" b="1" dirty="0" smtClean="0">
                <a:solidFill>
                  <a:schemeClr val="accent1">
                    <a:lumMod val="50000"/>
                  </a:schemeClr>
                </a:solidFill>
              </a:rPr>
              <a:t>          </a:t>
            </a:r>
            <a:br>
              <a:rPr lang="ru-RU" sz="2200" b="1" dirty="0" smtClean="0">
                <a:solidFill>
                  <a:schemeClr val="accent1">
                    <a:lumMod val="50000"/>
                  </a:schemeClr>
                </a:solidFill>
              </a:rPr>
            </a:br>
            <a:r>
              <a:rPr lang="ru-RU" sz="2200" b="1" dirty="0" smtClean="0">
                <a:solidFill>
                  <a:schemeClr val="accent1">
                    <a:lumMod val="50000"/>
                  </a:schemeClr>
                </a:solidFill>
                <a:latin typeface="Times New Roman" pitchFamily="18" charset="0"/>
                <a:cs typeface="Times New Roman" pitchFamily="18" charset="0"/>
              </a:rPr>
              <a:t>               Свыше 300 учеников Карсунской школы искусств стали дипломантами международных конкурсов и выставок, обладателями 24 золотых и серебряных медалей. Работы учеников экспонируются в музеях 16 стран мира, 17 работ экспонируется в штаб-квартире ООН в Нью-Йорке. Семь учащихся – стипендиаты Министерства культуры, четверо – лауреаты премии им. А. А. Пластова.</a:t>
            </a:r>
            <a:r>
              <a:rPr lang="ru-RU" sz="5400" dirty="0" smtClean="0"/>
              <a:t/>
            </a:r>
            <a:br>
              <a:rPr lang="ru-RU" sz="5400" dirty="0" smtClean="0"/>
            </a:br>
            <a:endParaRPr lang="ru-RU" dirty="0"/>
          </a:p>
        </p:txBody>
      </p:sp>
      <p:pic>
        <p:nvPicPr>
          <p:cNvPr id="5" name="Содержимое 4" descr="ДШИИ.png"/>
          <p:cNvPicPr>
            <a:picLocks noGrp="1" noChangeAspect="1"/>
          </p:cNvPicPr>
          <p:nvPr>
            <p:ph sz="half" idx="1"/>
          </p:nvPr>
        </p:nvPicPr>
        <p:blipFill>
          <a:blip r:embed="rId2" cstate="print"/>
          <a:stretch>
            <a:fillRect/>
          </a:stretch>
        </p:blipFill>
        <p:spPr>
          <a:xfrm>
            <a:off x="457200" y="2357430"/>
            <a:ext cx="4257676" cy="3929089"/>
          </a:xfrm>
        </p:spPr>
      </p:pic>
      <p:pic>
        <p:nvPicPr>
          <p:cNvPr id="6" name="Содержимое 5" descr="ДШИ художники.png"/>
          <p:cNvPicPr>
            <a:picLocks noGrp="1" noChangeAspect="1"/>
          </p:cNvPicPr>
          <p:nvPr>
            <p:ph sz="half" idx="2"/>
          </p:nvPr>
        </p:nvPicPr>
        <p:blipFill>
          <a:blip r:embed="rId3" cstate="print"/>
          <a:stretch>
            <a:fillRect/>
          </a:stretch>
        </p:blipFill>
        <p:spPr>
          <a:xfrm>
            <a:off x="4500562" y="2357431"/>
            <a:ext cx="4186238" cy="400052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572560" cy="3214686"/>
          </a:xfrm>
        </p:spPr>
        <p:txBody>
          <a:bodyPr>
            <a:normAutofit fontScale="90000"/>
          </a:bodyPr>
          <a:lstStyle/>
          <a:p>
            <a:r>
              <a:rPr lang="ru-RU" sz="2200" b="1" dirty="0" smtClean="0"/>
              <a:t>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t>
            </a:r>
            <a:br>
              <a:rPr lang="ru-RU" sz="2200" b="1" dirty="0" smtClean="0"/>
            </a:br>
            <a:r>
              <a:rPr lang="ru-RU" sz="2200" b="1" dirty="0" smtClean="0"/>
              <a:t/>
            </a:r>
            <a:br>
              <a:rPr lang="ru-RU" sz="2200" b="1" dirty="0" smtClean="0"/>
            </a:br>
            <a:r>
              <a:rPr lang="ru-RU" sz="2200" b="1" dirty="0" smtClean="0">
                <a:solidFill>
                  <a:schemeClr val="accent1">
                    <a:lumMod val="50000"/>
                  </a:schemeClr>
                </a:solidFill>
                <a:latin typeface="Times New Roman" pitchFamily="18" charset="0"/>
                <a:cs typeface="Times New Roman" pitchFamily="18" charset="0"/>
              </a:rPr>
              <a:t>           Стало доброй традицией ежегодно отмечать в первое воскресенье июня День Пушкина - «Праздник поэзии» в Языковском парке.</a:t>
            </a:r>
            <a:br>
              <a:rPr lang="ru-RU" sz="2200" b="1" dirty="0" smtClean="0">
                <a:solidFill>
                  <a:schemeClr val="accent1">
                    <a:lumMod val="50000"/>
                  </a:schemeClr>
                </a:solidFill>
                <a:latin typeface="Times New Roman" pitchFamily="18" charset="0"/>
                <a:cs typeface="Times New Roman" pitchFamily="18" charset="0"/>
              </a:rPr>
            </a:br>
            <a:r>
              <a:rPr lang="ru-RU" sz="2200" b="1" dirty="0" smtClean="0">
                <a:solidFill>
                  <a:schemeClr val="accent1">
                    <a:lumMod val="50000"/>
                  </a:schemeClr>
                </a:solidFill>
                <a:latin typeface="Times New Roman" pitchFamily="18" charset="0"/>
                <a:cs typeface="Times New Roman" pitchFamily="18" charset="0"/>
              </a:rPr>
              <a:t>  В районном доме культуре работают такие творческие коллективы, как Карсунский русский народный хор, оркестр русских народных инструментов, танцевальный коллектив «Дружба», студия декоративно-прикладного творчества «Кружевница», хор ветеранов войны и труда.</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endParaRPr lang="ru-RU" b="1" dirty="0">
              <a:latin typeface="Times New Roman" pitchFamily="18" charset="0"/>
              <a:cs typeface="Times New Roman" pitchFamily="18" charset="0"/>
            </a:endParaRPr>
          </a:p>
        </p:txBody>
      </p:sp>
      <p:pic>
        <p:nvPicPr>
          <p:cNvPr id="6" name="Содержимое 5" descr="языково2.jpg"/>
          <p:cNvPicPr>
            <a:picLocks noGrp="1" noChangeAspect="1"/>
          </p:cNvPicPr>
          <p:nvPr>
            <p:ph sz="half" idx="2"/>
          </p:nvPr>
        </p:nvPicPr>
        <p:blipFill>
          <a:blip r:embed="rId2" cstate="print"/>
          <a:stretch>
            <a:fillRect/>
          </a:stretch>
        </p:blipFill>
        <p:spPr>
          <a:xfrm>
            <a:off x="4643438" y="2714620"/>
            <a:ext cx="4214842" cy="3571900"/>
          </a:xfrm>
        </p:spPr>
      </p:pic>
      <p:pic>
        <p:nvPicPr>
          <p:cNvPr id="8" name="Содержимое 7" descr="языкковск. дух. орк. 1.jpg"/>
          <p:cNvPicPr>
            <a:picLocks noGrp="1" noChangeAspect="1"/>
          </p:cNvPicPr>
          <p:nvPr>
            <p:ph sz="half" idx="1"/>
          </p:nvPr>
        </p:nvPicPr>
        <p:blipFill>
          <a:blip r:embed="rId3" cstate="print"/>
          <a:stretch>
            <a:fillRect/>
          </a:stretch>
        </p:blipFill>
        <p:spPr>
          <a:xfrm>
            <a:off x="285720" y="2786058"/>
            <a:ext cx="4357718" cy="3429024"/>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571480"/>
            <a:ext cx="7929618" cy="1285884"/>
          </a:xfrm>
        </p:spPr>
        <p:txBody>
          <a:bodyPr/>
          <a:lstStyle/>
          <a:p>
            <a:pPr algn="ctr"/>
            <a:r>
              <a:rPr lang="ru-RU" b="1" smtClean="0"/>
              <a:t> </a:t>
            </a:r>
            <a:r>
              <a:rPr lang="ru-RU" smtClean="0"/>
              <a:t/>
            </a:r>
            <a:br>
              <a:rPr lang="ru-RU" smtClean="0"/>
            </a:br>
            <a:r>
              <a:rPr lang="ru-RU" sz="3600" b="1" smtClean="0">
                <a:solidFill>
                  <a:schemeClr val="accent1">
                    <a:lumMod val="50000"/>
                  </a:schemeClr>
                </a:solidFill>
              </a:rPr>
              <a:t>Ресурсы  района</a:t>
            </a:r>
            <a:r>
              <a:rPr lang="ru-RU" sz="3600" smtClean="0">
                <a:solidFill>
                  <a:schemeClr val="accent1">
                    <a:lumMod val="50000"/>
                  </a:schemeClr>
                </a:solidFill>
              </a:rPr>
              <a:t/>
            </a:r>
            <a:br>
              <a:rPr lang="ru-RU" sz="3600" smtClean="0">
                <a:solidFill>
                  <a:schemeClr val="accent1">
                    <a:lumMod val="50000"/>
                  </a:schemeClr>
                </a:solidFill>
              </a:rPr>
            </a:br>
            <a:r>
              <a:rPr lang="ru-RU" b="1" smtClean="0"/>
              <a:t> </a:t>
            </a:r>
            <a:r>
              <a:rPr lang="ru-RU" smtClean="0"/>
              <a:t/>
            </a:r>
            <a:br>
              <a:rPr lang="ru-RU" smtClean="0"/>
            </a:br>
            <a:endParaRPr lang="ru-RU" dirty="0"/>
          </a:p>
        </p:txBody>
      </p:sp>
      <p:sp>
        <p:nvSpPr>
          <p:cNvPr id="3" name="Текст 2"/>
          <p:cNvSpPr>
            <a:spLocks noGrp="1"/>
          </p:cNvSpPr>
          <p:nvPr>
            <p:ph type="body" idx="2"/>
          </p:nvPr>
        </p:nvSpPr>
        <p:spPr>
          <a:xfrm>
            <a:off x="214282" y="1000108"/>
            <a:ext cx="4214842" cy="5429288"/>
          </a:xfrm>
        </p:spPr>
        <p:txBody>
          <a:bodyPr>
            <a:noAutofit/>
          </a:bodyPr>
          <a:lstStyle/>
          <a:p>
            <a:r>
              <a:rPr lang="ru-RU" sz="2000" b="1" dirty="0" smtClean="0">
                <a:solidFill>
                  <a:schemeClr val="accent1">
                    <a:lumMod val="50000"/>
                  </a:schemeClr>
                </a:solidFill>
                <a:latin typeface="Times New Roman" pitchFamily="18" charset="0"/>
                <a:cs typeface="Times New Roman" pitchFamily="18" charset="0"/>
              </a:rPr>
              <a:t>Структура земель по категориям, 177 т.га:</a:t>
            </a:r>
          </a:p>
          <a:p>
            <a:r>
              <a:rPr lang="ru-RU" sz="2000" b="1" dirty="0" smtClean="0">
                <a:solidFill>
                  <a:schemeClr val="accent1">
                    <a:lumMod val="50000"/>
                  </a:schemeClr>
                </a:solidFill>
                <a:latin typeface="Times New Roman" pitchFamily="18" charset="0"/>
                <a:cs typeface="Times New Roman" pitchFamily="18" charset="0"/>
              </a:rPr>
              <a:t>Сельскохозяйственные кооперативы – 106069,</a:t>
            </a:r>
          </a:p>
          <a:p>
            <a:r>
              <a:rPr lang="ru-RU" sz="2000" b="1" dirty="0" smtClean="0">
                <a:solidFill>
                  <a:schemeClr val="accent1">
                    <a:lumMod val="50000"/>
                  </a:schemeClr>
                </a:solidFill>
                <a:latin typeface="Times New Roman" pitchFamily="18" charset="0"/>
                <a:cs typeface="Times New Roman" pitchFamily="18" charset="0"/>
              </a:rPr>
              <a:t>Сельскохозяйственные  учебные  заведения – 524,           </a:t>
            </a:r>
          </a:p>
          <a:p>
            <a:r>
              <a:rPr lang="ru-RU" sz="2000" b="1" dirty="0" smtClean="0">
                <a:solidFill>
                  <a:schemeClr val="accent1">
                    <a:lumMod val="50000"/>
                  </a:schemeClr>
                </a:solidFill>
                <a:latin typeface="Times New Roman" pitchFamily="18" charset="0"/>
                <a:cs typeface="Times New Roman" pitchFamily="18" charset="0"/>
              </a:rPr>
              <a:t>Земли сельских населенных пунктов – 7774,                                                                                           </a:t>
            </a:r>
          </a:p>
          <a:p>
            <a:r>
              <a:rPr lang="ru-RU" sz="2000" b="1" dirty="0" smtClean="0">
                <a:solidFill>
                  <a:schemeClr val="accent1">
                    <a:lumMod val="50000"/>
                  </a:schemeClr>
                </a:solidFill>
                <a:latin typeface="Times New Roman" pitchFamily="18" charset="0"/>
                <a:cs typeface="Times New Roman" pitchFamily="18" charset="0"/>
              </a:rPr>
              <a:t>Земли граждан – 1913,  </a:t>
            </a:r>
          </a:p>
          <a:p>
            <a:r>
              <a:rPr lang="ru-RU" sz="2000" b="1" dirty="0" smtClean="0">
                <a:solidFill>
                  <a:schemeClr val="accent1">
                    <a:lumMod val="50000"/>
                  </a:schemeClr>
                </a:solidFill>
                <a:latin typeface="Times New Roman" pitchFamily="18" charset="0"/>
                <a:cs typeface="Times New Roman" pitchFamily="18" charset="0"/>
              </a:rPr>
              <a:t>Земли  промышленности, транспорта  и  прочих  организаций –  656</a:t>
            </a:r>
          </a:p>
          <a:p>
            <a:r>
              <a:rPr lang="ru-RU" sz="2000" b="1" dirty="0" smtClean="0">
                <a:solidFill>
                  <a:schemeClr val="accent1">
                    <a:lumMod val="50000"/>
                  </a:schemeClr>
                </a:solidFill>
                <a:latin typeface="Times New Roman" pitchFamily="18" charset="0"/>
                <a:cs typeface="Times New Roman" pitchFamily="18" charset="0"/>
              </a:rPr>
              <a:t>Прочие предприятия – 3086,                           </a:t>
            </a:r>
          </a:p>
          <a:p>
            <a:r>
              <a:rPr lang="ru-RU" sz="2000" b="1" dirty="0" smtClean="0">
                <a:solidFill>
                  <a:schemeClr val="accent1">
                    <a:lumMod val="50000"/>
                  </a:schemeClr>
                </a:solidFill>
                <a:latin typeface="Times New Roman" pitchFamily="18" charset="0"/>
                <a:cs typeface="Times New Roman" pitchFamily="18" charset="0"/>
              </a:rPr>
              <a:t>Лесной фонд – 56552,                         </a:t>
            </a:r>
          </a:p>
          <a:p>
            <a:r>
              <a:rPr lang="ru-RU" sz="2000" b="1" dirty="0" smtClean="0">
                <a:solidFill>
                  <a:schemeClr val="accent1">
                    <a:lumMod val="50000"/>
                  </a:schemeClr>
                </a:solidFill>
                <a:latin typeface="Times New Roman" pitchFamily="18" charset="0"/>
                <a:cs typeface="Times New Roman" pitchFamily="18" charset="0"/>
              </a:rPr>
              <a:t>Водный фонд – 331.     </a:t>
            </a:r>
            <a:endParaRPr lang="ru-RU" sz="2000" b="1" dirty="0">
              <a:solidFill>
                <a:schemeClr val="accent1">
                  <a:lumMod val="50000"/>
                </a:schemeClr>
              </a:solidFill>
              <a:latin typeface="Times New Roman" pitchFamily="18" charset="0"/>
              <a:cs typeface="Times New Roman" pitchFamily="18" charset="0"/>
            </a:endParaRPr>
          </a:p>
        </p:txBody>
      </p:sp>
      <p:pic>
        <p:nvPicPr>
          <p:cNvPr id="10" name="Содержимое 9" descr="камбайн.png"/>
          <p:cNvPicPr>
            <a:picLocks noGrp="1" noChangeAspect="1"/>
          </p:cNvPicPr>
          <p:nvPr>
            <p:ph sz="half" idx="1"/>
          </p:nvPr>
        </p:nvPicPr>
        <p:blipFill>
          <a:blip r:embed="rId2" cstate="print"/>
          <a:stretch>
            <a:fillRect/>
          </a:stretch>
        </p:blipFill>
        <p:spPr>
          <a:xfrm>
            <a:off x="4429124" y="1571612"/>
            <a:ext cx="4357718" cy="4143404"/>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672414" cy="700070"/>
          </a:xfrm>
        </p:spPr>
        <p:txBody>
          <a:bodyPr/>
          <a:lstStyle/>
          <a:p>
            <a:pPr algn="ctr"/>
            <a:r>
              <a:rPr lang="ru-RU" sz="3600" b="1" dirty="0" smtClean="0">
                <a:solidFill>
                  <a:schemeClr val="accent1">
                    <a:lumMod val="50000"/>
                  </a:schemeClr>
                </a:solidFill>
              </a:rPr>
              <a:t>Водные ресурсы</a:t>
            </a:r>
            <a:endParaRPr lang="ru-RU" sz="3600" b="1" dirty="0">
              <a:solidFill>
                <a:schemeClr val="accent1">
                  <a:lumMod val="50000"/>
                </a:schemeClr>
              </a:solidFill>
            </a:endParaRPr>
          </a:p>
        </p:txBody>
      </p:sp>
      <p:sp>
        <p:nvSpPr>
          <p:cNvPr id="3" name="Текст 2"/>
          <p:cNvSpPr>
            <a:spLocks noGrp="1"/>
          </p:cNvSpPr>
          <p:nvPr>
            <p:ph type="body" idx="2"/>
          </p:nvPr>
        </p:nvSpPr>
        <p:spPr>
          <a:xfrm>
            <a:off x="428596" y="1500174"/>
            <a:ext cx="3929090" cy="4748226"/>
          </a:xfrm>
        </p:spPr>
        <p:txBody>
          <a:bodyPr>
            <a:normAutofit fontScale="92500" lnSpcReduction="10000"/>
          </a:bodyPr>
          <a:lstStyle/>
          <a:p>
            <a:r>
              <a:rPr lang="ru-RU" sz="2200" b="1" dirty="0" smtClean="0">
                <a:latin typeface="Times New Roman" pitchFamily="18" charset="0"/>
                <a:cs typeface="Times New Roman" pitchFamily="18" charset="0"/>
              </a:rPr>
              <a:t>       </a:t>
            </a:r>
            <a:r>
              <a:rPr lang="ru-RU" sz="2200" b="1" dirty="0" smtClean="0">
                <a:solidFill>
                  <a:schemeClr val="accent1">
                    <a:lumMod val="50000"/>
                  </a:schemeClr>
                </a:solidFill>
                <a:latin typeface="Times New Roman" pitchFamily="18" charset="0"/>
                <a:cs typeface="Times New Roman" pitchFamily="18" charset="0"/>
              </a:rPr>
              <a:t>Общее количество рек, полностью или частично протекающих по территории района - 15, их общая протяженность  - более 230 км. Самые крупные реки - Сура, Барыш, Урень и Карсунка. Множество  источников с великолепной по своим свойствам воды.        </a:t>
            </a:r>
          </a:p>
          <a:p>
            <a:r>
              <a:rPr lang="ru-RU" sz="2200" b="1" dirty="0" smtClean="0">
                <a:solidFill>
                  <a:schemeClr val="accent1">
                    <a:lumMod val="50000"/>
                  </a:schemeClr>
                </a:solidFill>
                <a:latin typeface="Times New Roman" pitchFamily="18" charset="0"/>
                <a:cs typeface="Times New Roman" pitchFamily="18" charset="0"/>
              </a:rPr>
              <a:t> На территории района, в основном в пойме рек, находится около 50 озер со средней площадью зеркала 1,5 га. Болота занимают около 60 га. </a:t>
            </a:r>
          </a:p>
          <a:p>
            <a:r>
              <a:rPr lang="ru-RU" sz="2200" b="1" dirty="0" smtClean="0">
                <a:latin typeface="Times New Roman" pitchFamily="18" charset="0"/>
                <a:cs typeface="Times New Roman" pitchFamily="18" charset="0"/>
              </a:rPr>
              <a:t>        	</a:t>
            </a:r>
          </a:p>
          <a:p>
            <a:endParaRPr lang="ru-RU" dirty="0"/>
          </a:p>
        </p:txBody>
      </p:sp>
      <p:pic>
        <p:nvPicPr>
          <p:cNvPr id="5" name="Содержимое 4" descr="озеро.png"/>
          <p:cNvPicPr>
            <a:picLocks noGrp="1" noChangeAspect="1"/>
          </p:cNvPicPr>
          <p:nvPr>
            <p:ph sz="half" idx="1"/>
          </p:nvPr>
        </p:nvPicPr>
        <p:blipFill>
          <a:blip r:embed="rId2" cstate="print"/>
          <a:stretch>
            <a:fillRect/>
          </a:stretch>
        </p:blipFill>
        <p:spPr>
          <a:xfrm>
            <a:off x="4357686" y="1500174"/>
            <a:ext cx="4429156" cy="4357718"/>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42852"/>
            <a:ext cx="6072230" cy="1857388"/>
          </a:xfrm>
        </p:spPr>
        <p:txBody>
          <a:bodyPr/>
          <a:lstStyle/>
          <a:p>
            <a:pPr algn="ctr"/>
            <a:r>
              <a:rPr lang="ru-RU" b="1" dirty="0" smtClean="0">
                <a:solidFill>
                  <a:schemeClr val="tx2">
                    <a:lumMod val="50000"/>
                  </a:schemeClr>
                </a:solidFill>
              </a:rPr>
              <a:t>          Глава администрации Муниципального образования «Карсунский район»</a:t>
            </a:r>
            <a:br>
              <a:rPr lang="ru-RU" b="1" dirty="0" smtClean="0">
                <a:solidFill>
                  <a:schemeClr val="tx2">
                    <a:lumMod val="50000"/>
                  </a:schemeClr>
                </a:solidFill>
              </a:rPr>
            </a:br>
            <a:r>
              <a:rPr lang="ru-RU" b="1" dirty="0" smtClean="0">
                <a:solidFill>
                  <a:schemeClr val="tx2">
                    <a:lumMod val="50000"/>
                  </a:schemeClr>
                </a:solidFill>
              </a:rPr>
              <a:t> Ульяновской области </a:t>
            </a:r>
            <a:br>
              <a:rPr lang="ru-RU" b="1" dirty="0" smtClean="0">
                <a:solidFill>
                  <a:schemeClr val="tx2">
                    <a:lumMod val="50000"/>
                  </a:schemeClr>
                </a:solidFill>
              </a:rPr>
            </a:br>
            <a:r>
              <a:rPr lang="ru-RU" b="1" dirty="0" smtClean="0">
                <a:solidFill>
                  <a:schemeClr val="tx2">
                    <a:lumMod val="50000"/>
                  </a:schemeClr>
                </a:solidFill>
              </a:rPr>
              <a:t>Чубаров Владимир Борисович </a:t>
            </a:r>
            <a:endParaRPr lang="ru-RU" b="1" dirty="0">
              <a:solidFill>
                <a:schemeClr val="tx2">
                  <a:lumMod val="50000"/>
                </a:schemeClr>
              </a:solidFill>
            </a:endParaRPr>
          </a:p>
        </p:txBody>
      </p:sp>
      <p:sp>
        <p:nvSpPr>
          <p:cNvPr id="3" name="Текст 2"/>
          <p:cNvSpPr>
            <a:spLocks noGrp="1"/>
          </p:cNvSpPr>
          <p:nvPr>
            <p:ph type="body" idx="2"/>
          </p:nvPr>
        </p:nvSpPr>
        <p:spPr>
          <a:xfrm>
            <a:off x="285720" y="2214554"/>
            <a:ext cx="8572560" cy="4033846"/>
          </a:xfrm>
        </p:spPr>
        <p:txBody>
          <a:bodyPr>
            <a:noAutofit/>
          </a:bodyPr>
          <a:lstStyle/>
          <a:p>
            <a:r>
              <a:rPr lang="ru-RU" sz="1600" b="1" dirty="0" smtClean="0"/>
              <a:t>                                         </a:t>
            </a:r>
            <a:r>
              <a:rPr lang="ru-RU" sz="1600" b="1" dirty="0" smtClean="0">
                <a:solidFill>
                  <a:schemeClr val="tx2">
                    <a:lumMod val="50000"/>
                  </a:schemeClr>
                </a:solidFill>
              </a:rPr>
              <a:t>Уважаемые господа!</a:t>
            </a:r>
          </a:p>
          <a:p>
            <a:pPr algn="ctr"/>
            <a:r>
              <a:rPr lang="ru-RU" sz="1600" b="1" dirty="0" smtClean="0">
                <a:solidFill>
                  <a:schemeClr val="tx2">
                    <a:lumMod val="50000"/>
                  </a:schemeClr>
                </a:solidFill>
              </a:rPr>
              <a:t>Обращаюсь к Вам, деловым людям, от имени жителей и администрации муниципального образования «Карсунский район».</a:t>
            </a:r>
            <a:br>
              <a:rPr lang="ru-RU" sz="1600" b="1" dirty="0" smtClean="0">
                <a:solidFill>
                  <a:schemeClr val="tx2">
                    <a:lumMod val="50000"/>
                  </a:schemeClr>
                </a:solidFill>
              </a:rPr>
            </a:br>
            <a:r>
              <a:rPr lang="ru-RU" sz="1600" b="1" dirty="0" smtClean="0">
                <a:solidFill>
                  <a:schemeClr val="tx2">
                    <a:lumMod val="50000"/>
                  </a:schemeClr>
                </a:solidFill>
              </a:rPr>
              <a:t>Сегодня Карсунский район является удобной площадкой для реализации Ваших идей, развития производства. Здесь имеются площади для размещения производств, качественные лесные ресурсы, залежи полезных ископаемых.</a:t>
            </a:r>
            <a:br>
              <a:rPr lang="ru-RU" sz="1600" b="1" dirty="0" smtClean="0">
                <a:solidFill>
                  <a:schemeClr val="tx2">
                    <a:lumMod val="50000"/>
                  </a:schemeClr>
                </a:solidFill>
              </a:rPr>
            </a:br>
            <a:r>
              <a:rPr lang="ru-RU" sz="1600" b="1" dirty="0" smtClean="0">
                <a:solidFill>
                  <a:schemeClr val="tx2">
                    <a:lumMod val="50000"/>
                  </a:schemeClr>
                </a:solidFill>
              </a:rPr>
              <a:t>Со своей стороны гарантирую всестороннюю и всемерную поддержку добросовестных и эффективных собственников как в промышленности, сельском хозяйстве, так и в </a:t>
            </a:r>
            <a:r>
              <a:rPr lang="ru-RU" sz="1600" b="1" dirty="0" smtClean="0">
                <a:solidFill>
                  <a:schemeClr val="tx2">
                    <a:lumMod val="50000"/>
                  </a:schemeClr>
                </a:solidFill>
              </a:rPr>
              <a:t>предпринимательстве. Приоритетное </a:t>
            </a:r>
            <a:r>
              <a:rPr lang="ru-RU" sz="1600" b="1" dirty="0" smtClean="0">
                <a:solidFill>
                  <a:schemeClr val="tx2">
                    <a:lumMod val="50000"/>
                  </a:schemeClr>
                </a:solidFill>
              </a:rPr>
              <a:t>направление политики администрации муниципального образования и моей работы как Главы администрации района состоит в формировании на территории района </a:t>
            </a:r>
            <a:r>
              <a:rPr lang="ru-RU" sz="1600" b="1" dirty="0">
                <a:solidFill>
                  <a:schemeClr val="tx2">
                    <a:lumMod val="50000"/>
                  </a:schemeClr>
                </a:solidFill>
              </a:rPr>
              <a:t>развитие </a:t>
            </a:r>
            <a:r>
              <a:rPr lang="ru-RU" sz="1600" b="1" dirty="0">
                <a:solidFill>
                  <a:schemeClr val="tx2">
                    <a:lumMod val="50000"/>
                  </a:schemeClr>
                </a:solidFill>
              </a:rPr>
              <a:t>максимально </a:t>
            </a:r>
            <a:r>
              <a:rPr lang="ru-RU" sz="1600" b="1" dirty="0" smtClean="0">
                <a:solidFill>
                  <a:schemeClr val="tx2">
                    <a:lumMod val="50000"/>
                  </a:schemeClr>
                </a:solidFill>
              </a:rPr>
              <a:t>благоприятного </a:t>
            </a:r>
            <a:r>
              <a:rPr lang="ru-RU" sz="1600" b="1" dirty="0">
                <a:solidFill>
                  <a:schemeClr val="tx2">
                    <a:lumMod val="50000"/>
                  </a:schemeClr>
                </a:solidFill>
              </a:rPr>
              <a:t>инвестиционного климата, </a:t>
            </a:r>
            <a:r>
              <a:rPr lang="ru-RU" sz="1600" b="1" dirty="0" smtClean="0">
                <a:solidFill>
                  <a:schemeClr val="tx2">
                    <a:lumMod val="50000"/>
                  </a:schemeClr>
                </a:solidFill>
              </a:rPr>
              <a:t>международных </a:t>
            </a:r>
            <a:r>
              <a:rPr lang="ru-RU" sz="1600" b="1" dirty="0">
                <a:solidFill>
                  <a:schemeClr val="tx2">
                    <a:lumMod val="50000"/>
                  </a:schemeClr>
                </a:solidFill>
              </a:rPr>
              <a:t>и межрегиональных </a:t>
            </a:r>
            <a:r>
              <a:rPr lang="ru-RU" sz="1600" b="1" dirty="0" smtClean="0">
                <a:solidFill>
                  <a:schemeClr val="tx2">
                    <a:lumMod val="50000"/>
                  </a:schemeClr>
                </a:solidFill>
              </a:rPr>
              <a:t>связей,</a:t>
            </a:r>
            <a:r>
              <a:rPr lang="ru-RU" sz="1600" dirty="0"/>
              <a:t> </a:t>
            </a:r>
            <a:r>
              <a:rPr lang="ru-RU" sz="1600" b="1" dirty="0" smtClean="0">
                <a:solidFill>
                  <a:schemeClr val="tx2">
                    <a:lumMod val="50000"/>
                  </a:schemeClr>
                </a:solidFill>
              </a:rPr>
              <a:t> преломлении </a:t>
            </a:r>
            <a:r>
              <a:rPr lang="ru-RU" sz="1600" b="1" dirty="0" smtClean="0">
                <a:solidFill>
                  <a:schemeClr val="tx2">
                    <a:lumMod val="50000"/>
                  </a:schemeClr>
                </a:solidFill>
              </a:rPr>
              <a:t>негативных тенденций в развитии экономики района. Все это делается ради блага жителей района, его будущего.</a:t>
            </a:r>
            <a:br>
              <a:rPr lang="ru-RU" sz="1600" b="1" dirty="0" smtClean="0">
                <a:solidFill>
                  <a:schemeClr val="tx2">
                    <a:lumMod val="50000"/>
                  </a:schemeClr>
                </a:solidFill>
              </a:rPr>
            </a:br>
            <a:r>
              <a:rPr lang="ru-RU" sz="1600" b="1" dirty="0" smtClean="0">
                <a:solidFill>
                  <a:schemeClr val="tx2">
                    <a:lumMod val="50000"/>
                  </a:schemeClr>
                </a:solidFill>
              </a:rPr>
              <a:t>Карсунский район открыт для долговременного и плодотворного сотрудничества.</a:t>
            </a:r>
            <a:br>
              <a:rPr lang="ru-RU" sz="1600" b="1" dirty="0" smtClean="0">
                <a:solidFill>
                  <a:schemeClr val="tx2">
                    <a:lumMod val="50000"/>
                  </a:schemeClr>
                </a:solidFill>
              </a:rPr>
            </a:br>
            <a:r>
              <a:rPr lang="ru-RU" sz="1600" b="1" dirty="0" smtClean="0">
                <a:solidFill>
                  <a:schemeClr val="tx2">
                    <a:lumMod val="50000"/>
                  </a:schemeClr>
                </a:solidFill>
              </a:rPr>
              <a:t>Добро пожаловать!</a:t>
            </a:r>
            <a:endParaRPr lang="ru-RU" sz="1600" dirty="0">
              <a:solidFill>
                <a:schemeClr val="tx2">
                  <a:lumMod val="50000"/>
                </a:schemeClr>
              </a:solidFill>
            </a:endParaRPr>
          </a:p>
        </p:txBody>
      </p:sp>
      <p:pic>
        <p:nvPicPr>
          <p:cNvPr id="5" name="Содержимое 4" descr="Чубаров В.Б..jpg"/>
          <p:cNvPicPr>
            <a:picLocks noGrp="1" noChangeAspect="1"/>
          </p:cNvPicPr>
          <p:nvPr>
            <p:ph sz="half" idx="1"/>
          </p:nvPr>
        </p:nvPicPr>
        <p:blipFill>
          <a:blip r:embed="rId2" cstate="print"/>
          <a:stretch>
            <a:fillRect/>
          </a:stretch>
        </p:blipFill>
        <p:spPr>
          <a:xfrm>
            <a:off x="6786578" y="0"/>
            <a:ext cx="1879633" cy="2500306"/>
          </a:xfrm>
        </p:spPr>
      </p:pic>
      <p:pic>
        <p:nvPicPr>
          <p:cNvPr id="7" name="Рисунок 6" descr="Рисунок1.png"/>
          <p:cNvPicPr>
            <a:picLocks noChangeAspect="1"/>
          </p:cNvPicPr>
          <p:nvPr/>
        </p:nvPicPr>
        <p:blipFill>
          <a:blip r:embed="rId3" cstate="print"/>
          <a:stretch>
            <a:fillRect/>
          </a:stretch>
        </p:blipFill>
        <p:spPr>
          <a:xfrm>
            <a:off x="357158" y="0"/>
            <a:ext cx="1749407" cy="250030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458100" cy="771508"/>
          </a:xfrm>
        </p:spPr>
        <p:txBody>
          <a:bodyPr/>
          <a:lstStyle/>
          <a:p>
            <a:pPr algn="ctr"/>
            <a:r>
              <a:rPr lang="ru-RU" sz="3600" b="1" dirty="0" smtClean="0">
                <a:solidFill>
                  <a:schemeClr val="accent1">
                    <a:lumMod val="50000"/>
                  </a:schemeClr>
                </a:solidFill>
              </a:rPr>
              <a:t>Лесные ресурсы</a:t>
            </a:r>
            <a:endParaRPr lang="ru-RU" sz="3600" b="1" dirty="0">
              <a:solidFill>
                <a:schemeClr val="accent1">
                  <a:lumMod val="50000"/>
                </a:schemeClr>
              </a:solidFill>
            </a:endParaRPr>
          </a:p>
        </p:txBody>
      </p:sp>
      <p:sp>
        <p:nvSpPr>
          <p:cNvPr id="3" name="Текст 2"/>
          <p:cNvSpPr>
            <a:spLocks noGrp="1"/>
          </p:cNvSpPr>
          <p:nvPr>
            <p:ph type="body" idx="2"/>
          </p:nvPr>
        </p:nvSpPr>
        <p:spPr>
          <a:xfrm>
            <a:off x="214282" y="1285860"/>
            <a:ext cx="5072098" cy="5033978"/>
          </a:xfrm>
        </p:spPr>
        <p:txBody>
          <a:bodyPr>
            <a:noAutofit/>
          </a:bodyPr>
          <a:lstStyle/>
          <a:p>
            <a:r>
              <a:rPr lang="ru-RU" sz="2000" b="1" dirty="0" smtClean="0">
                <a:solidFill>
                  <a:schemeClr val="accent1">
                    <a:lumMod val="50000"/>
                  </a:schemeClr>
                </a:solidFill>
                <a:latin typeface="Times New Roman" pitchFamily="18" charset="0"/>
                <a:cs typeface="Times New Roman" pitchFamily="18" charset="0"/>
              </a:rPr>
              <a:t>Всего - 56552 га, в т. ч.:</a:t>
            </a:r>
          </a:p>
          <a:p>
            <a:r>
              <a:rPr lang="ru-RU" sz="2000" b="1" dirty="0" smtClean="0">
                <a:solidFill>
                  <a:schemeClr val="accent1">
                    <a:lumMod val="50000"/>
                  </a:schemeClr>
                </a:solidFill>
                <a:latin typeface="Times New Roman" pitchFamily="18" charset="0"/>
                <a:cs typeface="Times New Roman" pitchFamily="18" charset="0"/>
              </a:rPr>
              <a:t>- леса 1-й группы 34464 га, в т.ч. - противоэрозийные леса - 149 га,</a:t>
            </a:r>
          </a:p>
          <a:p>
            <a:r>
              <a:rPr lang="ru-RU" sz="2000" b="1" dirty="0" smtClean="0">
                <a:solidFill>
                  <a:schemeClr val="accent1">
                    <a:lumMod val="50000"/>
                  </a:schemeClr>
                </a:solidFill>
                <a:latin typeface="Times New Roman" pitchFamily="18" charset="0"/>
                <a:cs typeface="Times New Roman" pitchFamily="18" charset="0"/>
              </a:rPr>
              <a:t>- запретные полосы вдоль нерестилищ - 988 га,</a:t>
            </a:r>
          </a:p>
          <a:p>
            <a:r>
              <a:rPr lang="ru-RU" sz="2000" b="1" dirty="0" smtClean="0">
                <a:solidFill>
                  <a:schemeClr val="accent1">
                    <a:lumMod val="50000"/>
                  </a:schemeClr>
                </a:solidFill>
                <a:latin typeface="Times New Roman" pitchFamily="18" charset="0"/>
                <a:cs typeface="Times New Roman" pitchFamily="18" charset="0"/>
              </a:rPr>
              <a:t>- защитные полосы вдоль дорог - 378 га,</a:t>
            </a:r>
          </a:p>
          <a:p>
            <a:r>
              <a:rPr lang="ru-RU" sz="2000" b="1" dirty="0" smtClean="0">
                <a:solidFill>
                  <a:schemeClr val="accent1">
                    <a:lumMod val="50000"/>
                  </a:schemeClr>
                </a:solidFill>
                <a:latin typeface="Times New Roman" pitchFamily="18" charset="0"/>
                <a:cs typeface="Times New Roman" pitchFamily="18" charset="0"/>
              </a:rPr>
              <a:t>- леса зеленых зон - 2306 га (из них лесопарковая часть - 1630 га),</a:t>
            </a:r>
          </a:p>
          <a:p>
            <a:r>
              <a:rPr lang="ru-RU" sz="2000" b="1" dirty="0" smtClean="0">
                <a:solidFill>
                  <a:schemeClr val="accent1">
                    <a:lumMod val="50000"/>
                  </a:schemeClr>
                </a:solidFill>
                <a:latin typeface="Times New Roman" pitchFamily="18" charset="0"/>
                <a:cs typeface="Times New Roman" pitchFamily="18" charset="0"/>
              </a:rPr>
              <a:t>- другие защитные леса - 19253 га,</a:t>
            </a:r>
          </a:p>
          <a:p>
            <a:r>
              <a:rPr lang="ru-RU" sz="2000" b="1" dirty="0" smtClean="0">
                <a:solidFill>
                  <a:schemeClr val="accent1">
                    <a:lumMod val="50000"/>
                  </a:schemeClr>
                </a:solidFill>
                <a:latin typeface="Times New Roman" pitchFamily="18" charset="0"/>
                <a:cs typeface="Times New Roman" pitchFamily="18" charset="0"/>
              </a:rPr>
              <a:t>- запретные полосы по берегам рек, озер - 11400 га,</a:t>
            </a:r>
          </a:p>
          <a:p>
            <a:r>
              <a:rPr lang="ru-RU" sz="2000" b="1" dirty="0" smtClean="0">
                <a:solidFill>
                  <a:schemeClr val="accent1">
                    <a:lumMod val="50000"/>
                  </a:schemeClr>
                </a:solidFill>
                <a:latin typeface="Times New Roman" pitchFamily="18" charset="0"/>
                <a:cs typeface="Times New Roman" pitchFamily="18" charset="0"/>
              </a:rPr>
              <a:t>- леса 2-й группы всего 18426 га (эксплуатируемые леса).</a:t>
            </a:r>
          </a:p>
          <a:p>
            <a:endParaRPr lang="ru-RU" sz="2000" b="1" dirty="0">
              <a:solidFill>
                <a:schemeClr val="accent1">
                  <a:lumMod val="50000"/>
                </a:schemeClr>
              </a:solidFill>
            </a:endParaRPr>
          </a:p>
        </p:txBody>
      </p:sp>
      <p:pic>
        <p:nvPicPr>
          <p:cNvPr id="5" name="Содержимое 4" descr="лес.png"/>
          <p:cNvPicPr>
            <a:picLocks noGrp="1" noChangeAspect="1"/>
          </p:cNvPicPr>
          <p:nvPr>
            <p:ph sz="half" idx="1"/>
          </p:nvPr>
        </p:nvPicPr>
        <p:blipFill>
          <a:blip r:embed="rId2" cstate="print"/>
          <a:stretch>
            <a:fillRect/>
          </a:stretch>
        </p:blipFill>
        <p:spPr>
          <a:xfrm>
            <a:off x="5500694" y="1643050"/>
            <a:ext cx="3286148" cy="3857652"/>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81772"/>
          </a:xfrm>
        </p:spPr>
        <p:txBody>
          <a:bodyPr>
            <a:normAutofit fontScale="90000"/>
          </a:bodyPr>
          <a:lstStyle/>
          <a:p>
            <a:pPr algn="ctr"/>
            <a:r>
              <a:rPr lang="ru-RU" b="1" dirty="0" smtClean="0">
                <a:solidFill>
                  <a:schemeClr val="accent1">
                    <a:lumMod val="50000"/>
                  </a:schemeClr>
                </a:solidFill>
              </a:rPr>
              <a:t>Народные промыслы</a:t>
            </a:r>
            <a:endParaRPr lang="ru-RU" b="1" dirty="0">
              <a:solidFill>
                <a:schemeClr val="accent1">
                  <a:lumMod val="50000"/>
                </a:schemeClr>
              </a:solidFill>
            </a:endParaRPr>
          </a:p>
        </p:txBody>
      </p:sp>
      <p:sp>
        <p:nvSpPr>
          <p:cNvPr id="3" name="Текст 2"/>
          <p:cNvSpPr>
            <a:spLocks noGrp="1"/>
          </p:cNvSpPr>
          <p:nvPr>
            <p:ph type="body" idx="1"/>
          </p:nvPr>
        </p:nvSpPr>
        <p:spPr>
          <a:xfrm>
            <a:off x="457200" y="1855248"/>
            <a:ext cx="8329642" cy="1359438"/>
          </a:xfrm>
        </p:spPr>
        <p:txBody>
          <a:bodyPr/>
          <a:lstStyle/>
          <a:p>
            <a:r>
              <a:rPr lang="ru-RU" sz="2000" dirty="0" smtClean="0">
                <a:solidFill>
                  <a:schemeClr val="accent1">
                    <a:lumMod val="50000"/>
                  </a:schemeClr>
                </a:solidFill>
              </a:rPr>
              <a:t>       </a:t>
            </a:r>
            <a:r>
              <a:rPr lang="ru-RU" sz="2000" dirty="0" smtClean="0">
                <a:solidFill>
                  <a:schemeClr val="accent1">
                    <a:lumMod val="50000"/>
                  </a:schemeClr>
                </a:solidFill>
                <a:latin typeface="Times New Roman" pitchFamily="18" charset="0"/>
                <a:cs typeface="Times New Roman" pitchFamily="18" charset="0"/>
              </a:rPr>
              <a:t>История Сухокарсунского гончарного промысла насчитывает не одно столетие. Посуда из знаменитой глины была в ходу как у жителей Карсунского района, так и далеко за его пределами. </a:t>
            </a:r>
          </a:p>
          <a:p>
            <a:r>
              <a:rPr lang="ru-RU" sz="2000" dirty="0" smtClean="0">
                <a:solidFill>
                  <a:schemeClr val="accent1">
                    <a:lumMod val="50000"/>
                  </a:schemeClr>
                </a:solidFill>
                <a:latin typeface="Times New Roman" pitchFamily="18" charset="0"/>
                <a:cs typeface="Times New Roman" pitchFamily="18" charset="0"/>
              </a:rPr>
              <a:t>С середины </a:t>
            </a:r>
            <a:r>
              <a:rPr lang="en-US" sz="2000" dirty="0" smtClean="0">
                <a:solidFill>
                  <a:schemeClr val="accent1">
                    <a:lumMod val="50000"/>
                  </a:schemeClr>
                </a:solidFill>
                <a:latin typeface="Times New Roman" pitchFamily="18" charset="0"/>
                <a:cs typeface="Times New Roman" pitchFamily="18" charset="0"/>
              </a:rPr>
              <a:t>XIX</a:t>
            </a:r>
            <a:r>
              <a:rPr lang="ru-RU" sz="2000" dirty="0" smtClean="0">
                <a:solidFill>
                  <a:schemeClr val="accent1">
                    <a:lumMod val="50000"/>
                  </a:schemeClr>
                </a:solidFill>
                <a:latin typeface="Times New Roman" pitchFamily="18" charset="0"/>
                <a:cs typeface="Times New Roman" pitchFamily="18" charset="0"/>
              </a:rPr>
              <a:t> века до 20-х годов </a:t>
            </a:r>
            <a:r>
              <a:rPr lang="en-US" sz="2000" dirty="0" smtClean="0">
                <a:solidFill>
                  <a:schemeClr val="accent1">
                    <a:lumMod val="50000"/>
                  </a:schemeClr>
                </a:solidFill>
                <a:latin typeface="Times New Roman" pitchFamily="18" charset="0"/>
                <a:cs typeface="Times New Roman" pitchFamily="18" charset="0"/>
              </a:rPr>
              <a:t>XX</a:t>
            </a:r>
            <a:r>
              <a:rPr lang="ru-RU" sz="2000" dirty="0" smtClean="0">
                <a:solidFill>
                  <a:schemeClr val="accent1">
                    <a:lumMod val="50000"/>
                  </a:schemeClr>
                </a:solidFill>
                <a:latin typeface="Times New Roman" pitchFamily="18" charset="0"/>
                <a:cs typeface="Times New Roman" pitchFamily="18" charset="0"/>
              </a:rPr>
              <a:t> века в Карсунском уезде было много мастеров, занимающихся валяльным промыслом. </a:t>
            </a:r>
          </a:p>
          <a:p>
            <a:r>
              <a:rPr lang="ru-RU" sz="2000" dirty="0" smtClean="0">
                <a:solidFill>
                  <a:schemeClr val="accent1">
                    <a:lumMod val="50000"/>
                  </a:schemeClr>
                </a:solidFill>
              </a:rPr>
              <a:t> </a:t>
            </a:r>
          </a:p>
          <a:p>
            <a:endParaRPr lang="ru-RU" dirty="0"/>
          </a:p>
        </p:txBody>
      </p:sp>
      <p:pic>
        <p:nvPicPr>
          <p:cNvPr id="8" name="Содержимое 7" descr="ремесло горшки1.png"/>
          <p:cNvPicPr>
            <a:picLocks noGrp="1" noChangeAspect="1"/>
          </p:cNvPicPr>
          <p:nvPr>
            <p:ph sz="quarter" idx="4"/>
          </p:nvPr>
        </p:nvPicPr>
        <p:blipFill>
          <a:blip r:embed="rId2" cstate="print"/>
          <a:stretch>
            <a:fillRect/>
          </a:stretch>
        </p:blipFill>
        <p:spPr>
          <a:xfrm>
            <a:off x="4500563" y="3071810"/>
            <a:ext cx="4186238" cy="3143272"/>
          </a:xfrm>
        </p:spPr>
      </p:pic>
      <p:pic>
        <p:nvPicPr>
          <p:cNvPr id="12" name="Содержимое 11" descr="ремесло горшки.png"/>
          <p:cNvPicPr>
            <a:picLocks noGrp="1" noChangeAspect="1"/>
          </p:cNvPicPr>
          <p:nvPr>
            <p:ph sz="quarter" idx="2"/>
          </p:nvPr>
        </p:nvPicPr>
        <p:blipFill>
          <a:blip r:embed="rId3" cstate="print"/>
          <a:stretch>
            <a:fillRect/>
          </a:stretch>
        </p:blipFill>
        <p:spPr>
          <a:xfrm>
            <a:off x="357158" y="3071810"/>
            <a:ext cx="4286280" cy="3143271"/>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857232"/>
            <a:ext cx="3929090" cy="5643602"/>
          </a:xfrm>
        </p:spPr>
        <p:txBody>
          <a:bodyPr>
            <a:normAutofit fontScale="90000"/>
          </a:bodyPr>
          <a:lstStyle/>
          <a:p>
            <a:r>
              <a:rPr lang="ru-RU" sz="2200" b="1" dirty="0" smtClean="0">
                <a:solidFill>
                  <a:schemeClr val="accent1">
                    <a:lumMod val="50000"/>
                  </a:schemeClr>
                </a:solidFill>
              </a:rPr>
              <a:t>       </a:t>
            </a:r>
            <a:br>
              <a:rPr lang="ru-RU" sz="2200" b="1" dirty="0" smtClean="0">
                <a:solidFill>
                  <a:schemeClr val="accent1">
                    <a:lumMod val="50000"/>
                  </a:schemeClr>
                </a:solidFill>
              </a:rPr>
            </a:br>
            <a:r>
              <a:rPr lang="ru-RU" sz="2200" b="1" dirty="0" smtClean="0">
                <a:solidFill>
                  <a:schemeClr val="accent1">
                    <a:lumMod val="50000"/>
                  </a:schemeClr>
                </a:solidFill>
              </a:rPr>
              <a:t/>
            </a:r>
            <a:br>
              <a:rPr lang="ru-RU" sz="2200" b="1" dirty="0" smtClean="0">
                <a:solidFill>
                  <a:schemeClr val="accent1">
                    <a:lumMod val="50000"/>
                  </a:schemeClr>
                </a:solidFill>
              </a:rPr>
            </a:br>
            <a:r>
              <a:rPr lang="ru-RU" sz="2200" b="1" dirty="0" smtClean="0">
                <a:solidFill>
                  <a:schemeClr val="accent1">
                    <a:lumMod val="50000"/>
                  </a:schemeClr>
                </a:solidFill>
              </a:rPr>
              <a:t/>
            </a:r>
            <a:br>
              <a:rPr lang="ru-RU" sz="2200" b="1" dirty="0" smtClean="0">
                <a:solidFill>
                  <a:schemeClr val="accent1">
                    <a:lumMod val="50000"/>
                  </a:schemeClr>
                </a:solidFill>
              </a:rPr>
            </a:br>
            <a:r>
              <a:rPr lang="ru-RU" sz="2200" b="1" dirty="0" smtClean="0">
                <a:solidFill>
                  <a:schemeClr val="accent1">
                    <a:lumMod val="50000"/>
                  </a:schemeClr>
                </a:solidFill>
              </a:rPr>
              <a:t/>
            </a:r>
            <a:br>
              <a:rPr lang="ru-RU" sz="2200" b="1" dirty="0" smtClean="0">
                <a:solidFill>
                  <a:schemeClr val="accent1">
                    <a:lumMod val="50000"/>
                  </a:schemeClr>
                </a:solidFill>
              </a:rPr>
            </a:br>
            <a:r>
              <a:rPr lang="ru-RU" sz="2200" b="1" dirty="0" smtClean="0">
                <a:solidFill>
                  <a:schemeClr val="accent1">
                    <a:lumMod val="50000"/>
                  </a:schemeClr>
                </a:solidFill>
              </a:rPr>
              <a:t/>
            </a:r>
            <a:br>
              <a:rPr lang="ru-RU" sz="2200" b="1" dirty="0" smtClean="0">
                <a:solidFill>
                  <a:schemeClr val="accent1">
                    <a:lumMod val="50000"/>
                  </a:schemeClr>
                </a:solidFill>
              </a:rPr>
            </a:br>
            <a:r>
              <a:rPr lang="ru-RU" sz="2200" b="1" dirty="0" smtClean="0">
                <a:solidFill>
                  <a:schemeClr val="accent1">
                    <a:lumMod val="50000"/>
                  </a:schemeClr>
                </a:solidFill>
              </a:rPr>
              <a:t>        </a:t>
            </a:r>
            <a:r>
              <a:rPr lang="ru-RU" sz="2200" b="1" dirty="0" smtClean="0">
                <a:solidFill>
                  <a:schemeClr val="accent1">
                    <a:lumMod val="50000"/>
                  </a:schemeClr>
                </a:solidFill>
                <a:latin typeface="Times New Roman" pitchFamily="18" charset="0"/>
                <a:cs typeface="Times New Roman" pitchFamily="18" charset="0"/>
              </a:rPr>
              <a:t>С древних пор село Сосновка славится своими плотниками, которые исколесили пол-России, оставляя за собой след в виде искусно срубленных теремов, церквей. Не забыт этот промысел и сегодня. 6 артелей продолжают дело прадедов. Они выполняют работы высочайшей степени сложности. Многие знаменитости считают престижным иметь особняк, срубленный сосновскими мастерами.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smtClean="0"/>
              <a:t/>
            </a:r>
            <a:br>
              <a:rPr lang="ru-RU" dirty="0" smtClean="0"/>
            </a:br>
            <a:endParaRPr lang="ru-RU" dirty="0"/>
          </a:p>
        </p:txBody>
      </p:sp>
      <p:pic>
        <p:nvPicPr>
          <p:cNvPr id="4" name="Содержимое 3" descr="ремесла2.png"/>
          <p:cNvPicPr>
            <a:picLocks noGrp="1" noChangeAspect="1"/>
          </p:cNvPicPr>
          <p:nvPr>
            <p:ph idx="1"/>
          </p:nvPr>
        </p:nvPicPr>
        <p:blipFill>
          <a:blip r:embed="rId2" cstate="print"/>
          <a:stretch>
            <a:fillRect/>
          </a:stretch>
        </p:blipFill>
        <p:spPr>
          <a:xfrm>
            <a:off x="4357686" y="928670"/>
            <a:ext cx="4572033" cy="5429287"/>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846640" cy="1162050"/>
          </a:xfrm>
        </p:spPr>
        <p:txBody>
          <a:bodyPr/>
          <a:lstStyle/>
          <a:p>
            <a:pPr algn="ctr"/>
            <a:r>
              <a:rPr lang="ru-RU" sz="4800" dirty="0" smtClean="0"/>
              <a:t>10 причин инвестирования в</a:t>
            </a:r>
            <a:br>
              <a:rPr lang="ru-RU" sz="4800" dirty="0" smtClean="0"/>
            </a:br>
            <a:r>
              <a:rPr lang="ru-RU" sz="4800" dirty="0" smtClean="0"/>
              <a:t> «</a:t>
            </a:r>
            <a:r>
              <a:rPr lang="ru-RU" sz="4800" dirty="0" err="1" smtClean="0"/>
              <a:t>Карсунский</a:t>
            </a:r>
            <a:r>
              <a:rPr lang="ru-RU" sz="4800" dirty="0" smtClean="0"/>
              <a:t> район»</a:t>
            </a:r>
            <a:endParaRPr lang="ru-RU" sz="4800" dirty="0"/>
          </a:p>
        </p:txBody>
      </p:sp>
      <p:sp>
        <p:nvSpPr>
          <p:cNvPr id="3" name="Текст 2"/>
          <p:cNvSpPr>
            <a:spLocks noGrp="1"/>
          </p:cNvSpPr>
          <p:nvPr>
            <p:ph type="body" idx="2"/>
          </p:nvPr>
        </p:nvSpPr>
        <p:spPr>
          <a:xfrm flipV="1">
            <a:off x="1259632" y="6453336"/>
            <a:ext cx="576064" cy="404664"/>
          </a:xfrm>
        </p:spPr>
        <p:txBody>
          <a:bodyPr>
            <a:normAutofit/>
          </a:bodyPr>
          <a:lstStyle/>
          <a:p>
            <a:r>
              <a:rPr lang="ru-RU" dirty="0" smtClean="0"/>
              <a:t>.</a:t>
            </a:r>
            <a:endParaRPr lang="ru-RU" dirty="0"/>
          </a:p>
        </p:txBody>
      </p:sp>
      <p:sp>
        <p:nvSpPr>
          <p:cNvPr id="4" name="Содержимое 3"/>
          <p:cNvSpPr>
            <a:spLocks noGrp="1"/>
          </p:cNvSpPr>
          <p:nvPr>
            <p:ph sz="half" idx="1"/>
          </p:nvPr>
        </p:nvSpPr>
        <p:spPr>
          <a:xfrm>
            <a:off x="323528" y="1676400"/>
            <a:ext cx="8363272" cy="4704928"/>
          </a:xfrm>
        </p:spPr>
        <p:txBody>
          <a:bodyPr>
            <a:normAutofit fontScale="77500" lnSpcReduction="20000"/>
          </a:bodyPr>
          <a:lstStyle/>
          <a:p>
            <a:r>
              <a:rPr lang="ru-RU" b="1" dirty="0" smtClean="0">
                <a:solidFill>
                  <a:schemeClr val="accent2">
                    <a:lumMod val="50000"/>
                  </a:schemeClr>
                </a:solidFill>
                <a:latin typeface="Times New Roman" pitchFamily="18" charset="0"/>
                <a:cs typeface="Times New Roman" pitchFamily="18" charset="0"/>
              </a:rPr>
              <a:t> 1.Развитая транспортная инфраструктура. </a:t>
            </a:r>
          </a:p>
          <a:p>
            <a:r>
              <a:rPr lang="ru-RU" b="1" dirty="0" smtClean="0">
                <a:solidFill>
                  <a:schemeClr val="accent2">
                    <a:lumMod val="50000"/>
                  </a:schemeClr>
                </a:solidFill>
                <a:latin typeface="Times New Roman" pitchFamily="18" charset="0"/>
                <a:cs typeface="Times New Roman" pitchFamily="18" charset="0"/>
              </a:rPr>
              <a:t>2. Богатый потенциал природных ресурсов.</a:t>
            </a:r>
          </a:p>
          <a:p>
            <a:r>
              <a:rPr lang="ru-RU" b="1" dirty="0" smtClean="0">
                <a:solidFill>
                  <a:schemeClr val="accent2">
                    <a:lumMod val="50000"/>
                  </a:schemeClr>
                </a:solidFill>
                <a:latin typeface="Times New Roman" pitchFamily="18" charset="0"/>
                <a:cs typeface="Times New Roman" pitchFamily="18" charset="0"/>
              </a:rPr>
              <a:t>3. Наличие в районе огромного количества памятников культуры, архитектуры и истории. </a:t>
            </a:r>
          </a:p>
          <a:p>
            <a:r>
              <a:rPr lang="ru-RU" b="1" dirty="0" smtClean="0">
                <a:solidFill>
                  <a:schemeClr val="accent2">
                    <a:lumMod val="50000"/>
                  </a:schemeClr>
                </a:solidFill>
                <a:latin typeface="Times New Roman" pitchFamily="18" charset="0"/>
                <a:cs typeface="Times New Roman" pitchFamily="18" charset="0"/>
              </a:rPr>
              <a:t>4. Наличие трудовых ресурсов и развитая система подготовки кадров. </a:t>
            </a:r>
          </a:p>
          <a:p>
            <a:r>
              <a:rPr lang="ru-RU" b="1" dirty="0" smtClean="0">
                <a:solidFill>
                  <a:schemeClr val="accent2">
                    <a:lumMod val="50000"/>
                  </a:schemeClr>
                </a:solidFill>
                <a:latin typeface="Times New Roman" pitchFamily="18" charset="0"/>
                <a:cs typeface="Times New Roman" pitchFamily="18" charset="0"/>
              </a:rPr>
              <a:t>5. Наличие инвестиционных площадок для реализации проектов.</a:t>
            </a:r>
          </a:p>
          <a:p>
            <a:r>
              <a:rPr lang="ru-RU" b="1" dirty="0" smtClean="0">
                <a:solidFill>
                  <a:schemeClr val="accent2">
                    <a:lumMod val="50000"/>
                  </a:schemeClr>
                </a:solidFill>
                <a:latin typeface="Times New Roman" pitchFamily="18" charset="0"/>
                <a:cs typeface="Times New Roman" pitchFamily="18" charset="0"/>
              </a:rPr>
              <a:t>6. Поддержка инвестиционных проектов на всех этапах реализации. </a:t>
            </a:r>
          </a:p>
          <a:p>
            <a:r>
              <a:rPr lang="ru-RU" b="1" dirty="0" smtClean="0">
                <a:solidFill>
                  <a:schemeClr val="accent2">
                    <a:lumMod val="50000"/>
                  </a:schemeClr>
                </a:solidFill>
                <a:latin typeface="Times New Roman" pitchFamily="18" charset="0"/>
                <a:cs typeface="Times New Roman" pitchFamily="18" charset="0"/>
              </a:rPr>
              <a:t>7. Политическая стабильность в районе. </a:t>
            </a:r>
          </a:p>
          <a:p>
            <a:r>
              <a:rPr lang="ru-RU" b="1" dirty="0" smtClean="0">
                <a:solidFill>
                  <a:schemeClr val="accent2">
                    <a:lumMod val="50000"/>
                  </a:schemeClr>
                </a:solidFill>
                <a:latin typeface="Times New Roman" pitchFamily="18" charset="0"/>
                <a:cs typeface="Times New Roman" pitchFamily="18" charset="0"/>
              </a:rPr>
              <a:t>8. Развитая инфраструктура в районе.</a:t>
            </a:r>
          </a:p>
          <a:p>
            <a:r>
              <a:rPr lang="ru-RU" b="1" dirty="0" smtClean="0">
                <a:solidFill>
                  <a:schemeClr val="accent2">
                    <a:lumMod val="50000"/>
                  </a:schemeClr>
                </a:solidFill>
                <a:latin typeface="Times New Roman" pitchFamily="18" charset="0"/>
                <a:cs typeface="Times New Roman" pitchFamily="18" charset="0"/>
              </a:rPr>
              <a:t>9. Выгодное географическое положение </a:t>
            </a:r>
          </a:p>
          <a:p>
            <a:r>
              <a:rPr lang="ru-RU" b="1" dirty="0" smtClean="0">
                <a:solidFill>
                  <a:schemeClr val="accent2">
                    <a:lumMod val="50000"/>
                  </a:schemeClr>
                </a:solidFill>
                <a:latin typeface="Times New Roman" pitchFamily="18" charset="0"/>
                <a:cs typeface="Times New Roman" pitchFamily="18" charset="0"/>
              </a:rPr>
              <a:t>10.Инвестиции – это ключ к экономическому успеху </a:t>
            </a:r>
            <a:r>
              <a:rPr lang="ru-RU" b="1" dirty="0" err="1" smtClean="0">
                <a:solidFill>
                  <a:schemeClr val="accent2">
                    <a:lumMod val="50000"/>
                  </a:schemeClr>
                </a:solidFill>
                <a:latin typeface="Times New Roman" pitchFamily="18" charset="0"/>
                <a:cs typeface="Times New Roman" pitchFamily="18" charset="0"/>
              </a:rPr>
              <a:t>Карсунского</a:t>
            </a:r>
            <a:r>
              <a:rPr lang="ru-RU" b="1" dirty="0" smtClean="0">
                <a:solidFill>
                  <a:schemeClr val="accent2">
                    <a:lumMod val="50000"/>
                  </a:schemeClr>
                </a:solidFill>
                <a:latin typeface="Times New Roman" pitchFamily="18" charset="0"/>
                <a:cs typeface="Times New Roman" pitchFamily="18" charset="0"/>
              </a:rPr>
              <a:t> района как части Ульяновской области.</a:t>
            </a:r>
            <a:endParaRPr lang="ru-RU" b="1" dirty="0">
              <a:solidFill>
                <a:schemeClr val="accent2">
                  <a:lumMod val="50000"/>
                </a:schemeClr>
              </a:solidFill>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142876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t>
            </a:r>
            <a:br>
              <a:rPr lang="ru-RU" dirty="0" smtClean="0"/>
            </a:br>
            <a:r>
              <a:rPr lang="ru-RU" b="1" dirty="0" smtClean="0"/>
              <a:t>      </a:t>
            </a:r>
            <a:r>
              <a:rPr lang="ru-RU" sz="3100" b="1" dirty="0" smtClean="0"/>
              <a:t>Инвестиционная площадка</a:t>
            </a:r>
            <a:br>
              <a:rPr lang="ru-RU" sz="3100" b="1" dirty="0" smtClean="0"/>
            </a:br>
            <a:r>
              <a:rPr lang="ru-RU" sz="3100" b="1" dirty="0" smtClean="0"/>
              <a:t> ОП ООО "ТД" "А и Радуга"</a:t>
            </a:r>
            <a:br>
              <a:rPr lang="ru-RU" sz="3100" b="1" dirty="0" smtClean="0"/>
            </a:br>
            <a:endParaRPr lang="ru-RU" sz="3100" b="1" dirty="0"/>
          </a:p>
        </p:txBody>
      </p:sp>
      <p:sp>
        <p:nvSpPr>
          <p:cNvPr id="3" name="Текст 2"/>
          <p:cNvSpPr>
            <a:spLocks noGrp="1"/>
          </p:cNvSpPr>
          <p:nvPr>
            <p:ph type="body" idx="1"/>
          </p:nvPr>
        </p:nvSpPr>
        <p:spPr>
          <a:xfrm>
            <a:off x="457200" y="1855248"/>
            <a:ext cx="4040188" cy="859372"/>
          </a:xfrm>
        </p:spPr>
        <p:txBody>
          <a:bodyPr/>
          <a:lstStyle/>
          <a:p>
            <a:r>
              <a:rPr lang="ru-RU" sz="2000" dirty="0" smtClean="0"/>
              <a:t>Площадка в пос. ЧНФ, до р.п. Карсун 6 км, до г. Ульяновска 106 км</a:t>
            </a:r>
            <a:endParaRPr lang="ru-RU" sz="2000" dirty="0"/>
          </a:p>
        </p:txBody>
      </p:sp>
      <p:sp>
        <p:nvSpPr>
          <p:cNvPr id="4" name="Текст 3"/>
          <p:cNvSpPr>
            <a:spLocks noGrp="1"/>
          </p:cNvSpPr>
          <p:nvPr>
            <p:ph type="body" sz="half" idx="3"/>
          </p:nvPr>
        </p:nvSpPr>
        <p:spPr>
          <a:xfrm>
            <a:off x="4643438" y="1714488"/>
            <a:ext cx="4041775" cy="1071570"/>
          </a:xfrm>
        </p:spPr>
        <p:txBody>
          <a:bodyPr>
            <a:noAutofit/>
          </a:bodyPr>
          <a:lstStyle/>
          <a:p>
            <a:r>
              <a:rPr lang="ru-RU" sz="2000" dirty="0" smtClean="0"/>
              <a:t>До ближайшей железнодорожной станции р.п. Вешкайма 23 км</a:t>
            </a:r>
            <a:endParaRPr lang="ru-RU" sz="2000" dirty="0"/>
          </a:p>
        </p:txBody>
      </p:sp>
      <p:pic>
        <p:nvPicPr>
          <p:cNvPr id="7" name="Содержимое 6" descr="P1120178.JPG"/>
          <p:cNvPicPr>
            <a:picLocks noGrp="1" noChangeAspect="1"/>
          </p:cNvPicPr>
          <p:nvPr>
            <p:ph sz="quarter" idx="2"/>
          </p:nvPr>
        </p:nvPicPr>
        <p:blipFill>
          <a:blip r:embed="rId2" cstate="print"/>
          <a:stretch>
            <a:fillRect/>
          </a:stretch>
        </p:blipFill>
        <p:spPr>
          <a:xfrm>
            <a:off x="457200" y="2922786"/>
            <a:ext cx="4040188" cy="3030141"/>
          </a:xfrm>
        </p:spPr>
      </p:pic>
      <p:pic>
        <p:nvPicPr>
          <p:cNvPr id="8" name="Содержимое 7" descr="P1120180.JPG"/>
          <p:cNvPicPr>
            <a:picLocks noGrp="1" noChangeAspect="1"/>
          </p:cNvPicPr>
          <p:nvPr>
            <p:ph sz="quarter" idx="4"/>
          </p:nvPr>
        </p:nvPicPr>
        <p:blipFill>
          <a:blip r:embed="rId3" cstate="print"/>
          <a:stretch>
            <a:fillRect/>
          </a:stretch>
        </p:blipFill>
        <p:spPr>
          <a:xfrm>
            <a:off x="4645025" y="2922191"/>
            <a:ext cx="4041775" cy="3031331"/>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620688"/>
            <a:ext cx="4040188" cy="2160240"/>
          </a:xfrm>
        </p:spPr>
        <p:txBody>
          <a:bodyPr/>
          <a:lstStyle/>
          <a:p>
            <a:r>
              <a:rPr lang="ru-RU" sz="1600" dirty="0" smtClean="0">
                <a:latin typeface="Times New Roman" pitchFamily="18" charset="0"/>
                <a:cs typeface="Times New Roman" pitchFamily="18" charset="0"/>
              </a:rPr>
              <a:t>Начиная с 1964 года, на данной инвестиционной площадке </a:t>
            </a:r>
          </a:p>
          <a:p>
            <a:r>
              <a:rPr lang="ru-RU" sz="1600" dirty="0" smtClean="0">
                <a:latin typeface="Times New Roman" pitchFamily="18" charset="0"/>
                <a:cs typeface="Times New Roman" pitchFamily="18" charset="0"/>
              </a:rPr>
              <a:t>действовала чулочно-носочная фабрика. На площадке:</a:t>
            </a:r>
          </a:p>
          <a:p>
            <a:r>
              <a:rPr lang="ru-RU" sz="1600" dirty="0" smtClean="0">
                <a:latin typeface="Times New Roman" pitchFamily="18" charset="0"/>
                <a:cs typeface="Times New Roman" pitchFamily="18" charset="0"/>
              </a:rPr>
              <a:t>Трансформаторная подстанция ЗКТП 630кВА, подъездные пути- асфальтобетонное покрытие, водопровод диаметром 100 мм. </a:t>
            </a:r>
          </a:p>
        </p:txBody>
      </p:sp>
      <p:sp>
        <p:nvSpPr>
          <p:cNvPr id="4" name="Текст 3"/>
          <p:cNvSpPr>
            <a:spLocks noGrp="1"/>
          </p:cNvSpPr>
          <p:nvPr>
            <p:ph type="body" sz="half" idx="3"/>
          </p:nvPr>
        </p:nvSpPr>
        <p:spPr>
          <a:xfrm>
            <a:off x="4645025" y="642919"/>
            <a:ext cx="4041775" cy="1849978"/>
          </a:xfrm>
        </p:spPr>
        <p:txBody>
          <a:bodyPr>
            <a:normAutofit/>
          </a:bodyPr>
          <a:lstStyle/>
          <a:p>
            <a:r>
              <a:rPr lang="ru-RU" sz="1600" dirty="0" smtClean="0">
                <a:latin typeface="Times New Roman" pitchFamily="18" charset="0"/>
                <a:cs typeface="Times New Roman" pitchFamily="18" charset="0"/>
              </a:rPr>
              <a:t>Газоснабжение : точка подключения на территории площадки газопровод среднего давления, ГРПШ- 400 куб. м/сутки, Водоотведение :  на территории промплощадки имеются собственные очистные  сооружения – </a:t>
            </a:r>
            <a:r>
              <a:rPr lang="ru-RU" sz="1600" dirty="0" err="1" smtClean="0">
                <a:latin typeface="Times New Roman" pitchFamily="18" charset="0"/>
                <a:cs typeface="Times New Roman" pitchFamily="18" charset="0"/>
              </a:rPr>
              <a:t>биопруд</a:t>
            </a:r>
            <a:r>
              <a:rPr lang="ru-RU"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pic>
        <p:nvPicPr>
          <p:cNvPr id="7" name="Содержимое 6" descr="P1120183.JPG"/>
          <p:cNvPicPr>
            <a:picLocks noGrp="1" noChangeAspect="1"/>
          </p:cNvPicPr>
          <p:nvPr>
            <p:ph sz="quarter" idx="2"/>
          </p:nvPr>
        </p:nvPicPr>
        <p:blipFill>
          <a:blip r:embed="rId2" cstate="print"/>
          <a:stretch>
            <a:fillRect/>
          </a:stretch>
        </p:blipFill>
        <p:spPr>
          <a:xfrm>
            <a:off x="457200" y="2922786"/>
            <a:ext cx="4040188" cy="3030141"/>
          </a:xfrm>
        </p:spPr>
      </p:pic>
      <p:pic>
        <p:nvPicPr>
          <p:cNvPr id="8" name="Содержимое 7" descr="P1120184.JPG"/>
          <p:cNvPicPr>
            <a:picLocks noGrp="1" noChangeAspect="1"/>
          </p:cNvPicPr>
          <p:nvPr>
            <p:ph sz="quarter" idx="4"/>
          </p:nvPr>
        </p:nvPicPr>
        <p:blipFill>
          <a:blip r:embed="rId3" cstate="print"/>
          <a:stretch>
            <a:fillRect/>
          </a:stretch>
        </p:blipFill>
        <p:spPr>
          <a:xfrm>
            <a:off x="4645025" y="2922191"/>
            <a:ext cx="4041775" cy="3031331"/>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08112"/>
          </a:xfrm>
        </p:spPr>
        <p:txBody>
          <a:bodyPr>
            <a:noAutofit/>
          </a:bodyPr>
          <a:lstStyle/>
          <a:p>
            <a:pPr algn="ctr"/>
            <a:r>
              <a:rPr lang="ru-RU" sz="2800" b="1" dirty="0" smtClean="0">
                <a:solidFill>
                  <a:schemeClr val="accent1">
                    <a:lumMod val="50000"/>
                  </a:schemeClr>
                </a:solidFill>
              </a:rPr>
              <a:t> Инвестинвестиционная площадка бывшего ФГУП «</a:t>
            </a:r>
            <a:r>
              <a:rPr lang="ru-RU" sz="2800" b="1" dirty="0" err="1" smtClean="0">
                <a:solidFill>
                  <a:schemeClr val="accent1">
                    <a:lumMod val="50000"/>
                  </a:schemeClr>
                </a:solidFill>
              </a:rPr>
              <a:t>Ульяновскмелиоводкомплект</a:t>
            </a:r>
            <a:r>
              <a:rPr lang="ru-RU" sz="2800" b="1" dirty="0" smtClean="0">
                <a:solidFill>
                  <a:schemeClr val="accent1">
                    <a:lumMod val="50000"/>
                  </a:schemeClr>
                </a:solidFill>
              </a:rPr>
              <a:t>»</a:t>
            </a:r>
            <a:endParaRPr lang="ru-RU" sz="2800" b="1" dirty="0">
              <a:solidFill>
                <a:schemeClr val="accent1">
                  <a:lumMod val="50000"/>
                </a:schemeClr>
              </a:solidFill>
            </a:endParaRPr>
          </a:p>
        </p:txBody>
      </p:sp>
      <p:pic>
        <p:nvPicPr>
          <p:cNvPr id="5" name="Содержимое 4" descr="Б1.jpg"/>
          <p:cNvPicPr>
            <a:picLocks noGrp="1" noChangeAspect="1"/>
          </p:cNvPicPr>
          <p:nvPr>
            <p:ph sz="half" idx="1"/>
          </p:nvPr>
        </p:nvPicPr>
        <p:blipFill>
          <a:blip r:embed="rId2" cstate="print"/>
          <a:srcRect b="9662"/>
          <a:stretch>
            <a:fillRect/>
          </a:stretch>
        </p:blipFill>
        <p:spPr>
          <a:xfrm>
            <a:off x="467544" y="2996952"/>
            <a:ext cx="4182616" cy="3096344"/>
          </a:xfrm>
          <a:ln>
            <a:solidFill>
              <a:schemeClr val="accent1"/>
            </a:solidFill>
          </a:ln>
        </p:spPr>
      </p:pic>
      <p:pic>
        <p:nvPicPr>
          <p:cNvPr id="6" name="Содержимое 5" descr="Б2.jpg"/>
          <p:cNvPicPr>
            <a:picLocks noGrp="1" noChangeAspect="1"/>
          </p:cNvPicPr>
          <p:nvPr>
            <p:ph sz="half" idx="2"/>
          </p:nvPr>
        </p:nvPicPr>
        <p:blipFill>
          <a:blip r:embed="rId3" cstate="print"/>
          <a:srcRect b="9662"/>
          <a:stretch>
            <a:fillRect/>
          </a:stretch>
        </p:blipFill>
        <p:spPr>
          <a:xfrm>
            <a:off x="4788024" y="2996952"/>
            <a:ext cx="4038600" cy="3096344"/>
          </a:xfrm>
          <a:ln>
            <a:solidFill>
              <a:schemeClr val="accent1"/>
            </a:solidFill>
          </a:ln>
        </p:spPr>
      </p:pic>
      <p:sp>
        <p:nvSpPr>
          <p:cNvPr id="7" name="Прямоугольник 6"/>
          <p:cNvSpPr/>
          <p:nvPr/>
        </p:nvSpPr>
        <p:spPr>
          <a:xfrm>
            <a:off x="428596" y="1484784"/>
            <a:ext cx="4071966" cy="1015663"/>
          </a:xfrm>
          <a:prstGeom prst="rect">
            <a:avLst/>
          </a:prstGeom>
        </p:spPr>
        <p:txBody>
          <a:bodyPr wrap="square">
            <a:spAutoFit/>
          </a:bodyPr>
          <a:lstStyle/>
          <a:p>
            <a:r>
              <a:rPr lang="ru-RU" sz="2000" dirty="0" err="1" smtClean="0">
                <a:solidFill>
                  <a:schemeClr val="accent1">
                    <a:lumMod val="50000"/>
                  </a:schemeClr>
                </a:solidFill>
              </a:rPr>
              <a:t>с.Вальдиватское</a:t>
            </a:r>
            <a:r>
              <a:rPr lang="ru-RU" sz="2000" dirty="0" smtClean="0">
                <a:solidFill>
                  <a:schemeClr val="accent1">
                    <a:lumMod val="50000"/>
                  </a:schemeClr>
                </a:solidFill>
              </a:rPr>
              <a:t>, ул.Южная, д.8 имеет площадь 2,9 га, возможно расширение до 20 га</a:t>
            </a:r>
            <a:endParaRPr lang="ru-RU" sz="2000" dirty="0">
              <a:solidFill>
                <a:schemeClr val="accent1">
                  <a:lumMod val="50000"/>
                </a:schemeClr>
              </a:solidFill>
            </a:endParaRPr>
          </a:p>
        </p:txBody>
      </p:sp>
      <p:sp>
        <p:nvSpPr>
          <p:cNvPr id="8" name="Прямоугольник 7"/>
          <p:cNvSpPr/>
          <p:nvPr/>
        </p:nvSpPr>
        <p:spPr>
          <a:xfrm>
            <a:off x="4572000" y="1484785"/>
            <a:ext cx="4286280" cy="1323439"/>
          </a:xfrm>
          <a:prstGeom prst="rect">
            <a:avLst/>
          </a:prstGeom>
        </p:spPr>
        <p:txBody>
          <a:bodyPr wrap="square">
            <a:spAutoFit/>
          </a:bodyPr>
          <a:lstStyle/>
          <a:p>
            <a:r>
              <a:rPr lang="ru-RU" sz="2000" dirty="0" smtClean="0">
                <a:solidFill>
                  <a:schemeClr val="accent1">
                    <a:lumMod val="50000"/>
                  </a:schemeClr>
                </a:solidFill>
              </a:rPr>
              <a:t>До р.п. Карсун 17 км, до г. Ульяновска 100 км, до ближайшей железнодорожной станции р.п. Вешкайма 43 км</a:t>
            </a:r>
            <a:endParaRPr lang="ru-RU" sz="2000" dirty="0">
              <a:solidFill>
                <a:schemeClr val="accent1">
                  <a:lumMod val="5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2286016"/>
          </a:xfrm>
        </p:spPr>
        <p:txBody>
          <a:bodyPr>
            <a:normAutofit/>
          </a:bodyPr>
          <a:lstStyle/>
          <a:p>
            <a:r>
              <a:rPr lang="ru-RU" sz="2200" b="1" dirty="0" smtClean="0"/>
              <a:t>      </a:t>
            </a:r>
            <a:r>
              <a:rPr lang="ru-RU" sz="2000" b="1" dirty="0" smtClean="0">
                <a:latin typeface="Times New Roman" pitchFamily="18" charset="0"/>
                <a:cs typeface="Times New Roman" pitchFamily="18" charset="0"/>
              </a:rPr>
              <a:t>Трансформаторная подстанция ЗКТП 630кВА, подъездные пути- асфальтобетонное покрытие, водопровод диаметром 100 мм., газоснабжение в перспективе в 2015г.-2016г.</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5" name="Содержимое 4" descr="Б3.jpg"/>
          <p:cNvPicPr>
            <a:picLocks noGrp="1" noChangeAspect="1"/>
          </p:cNvPicPr>
          <p:nvPr>
            <p:ph sz="half" idx="1"/>
          </p:nvPr>
        </p:nvPicPr>
        <p:blipFill>
          <a:blip r:embed="rId2" cstate="print"/>
          <a:srcRect b="8410"/>
          <a:stretch>
            <a:fillRect/>
          </a:stretch>
        </p:blipFill>
        <p:spPr>
          <a:xfrm>
            <a:off x="539552" y="2564904"/>
            <a:ext cx="4038600" cy="3384376"/>
          </a:xfrm>
        </p:spPr>
      </p:pic>
      <p:pic>
        <p:nvPicPr>
          <p:cNvPr id="6" name="Содержимое 5" descr="Б4.jpg"/>
          <p:cNvPicPr>
            <a:picLocks noGrp="1" noChangeAspect="1"/>
          </p:cNvPicPr>
          <p:nvPr>
            <p:ph sz="half" idx="2"/>
          </p:nvPr>
        </p:nvPicPr>
        <p:blipFill>
          <a:blip r:embed="rId3" cstate="print"/>
          <a:srcRect b="8211"/>
          <a:stretch>
            <a:fillRect/>
          </a:stretch>
        </p:blipFill>
        <p:spPr>
          <a:xfrm>
            <a:off x="4644008" y="2492896"/>
            <a:ext cx="4038600" cy="3456384"/>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68760"/>
          </a:xfrm>
        </p:spPr>
        <p:txBody>
          <a:bodyPr>
            <a:noAutofit/>
          </a:bodyPr>
          <a:lstStyle/>
          <a:p>
            <a:pPr algn="ctr"/>
            <a:r>
              <a:rPr lang="ru-RU" sz="3200" dirty="0" smtClean="0"/>
              <a:t>Инвестиционная площадка</a:t>
            </a:r>
            <a:r>
              <a:rPr lang="ru-RU" sz="3600" dirty="0" smtClean="0"/>
              <a:t/>
            </a:r>
            <a:br>
              <a:rPr lang="ru-RU" sz="3600" dirty="0" smtClean="0"/>
            </a:br>
            <a:r>
              <a:rPr lang="ru-RU" sz="5400" dirty="0" smtClean="0"/>
              <a:t>«Птицефабрика»</a:t>
            </a:r>
            <a:endParaRPr lang="ru-RU" sz="5400" dirty="0"/>
          </a:p>
        </p:txBody>
      </p:sp>
      <p:sp>
        <p:nvSpPr>
          <p:cNvPr id="3" name="Содержимое 2"/>
          <p:cNvSpPr>
            <a:spLocks noGrp="1"/>
          </p:cNvSpPr>
          <p:nvPr>
            <p:ph sz="half" idx="1"/>
          </p:nvPr>
        </p:nvSpPr>
        <p:spPr>
          <a:xfrm>
            <a:off x="457200" y="1268761"/>
            <a:ext cx="4038600" cy="1944215"/>
          </a:xfrm>
        </p:spPr>
        <p:txBody>
          <a:bodyPr>
            <a:normAutofit fontScale="47500" lnSpcReduction="20000"/>
          </a:bodyPr>
          <a:lstStyle/>
          <a:p>
            <a:r>
              <a:rPr lang="ru-RU" b="1" dirty="0" smtClean="0"/>
              <a:t>Птицефабрика по откорму бройлеров</a:t>
            </a:r>
            <a:endParaRPr lang="ru-RU" dirty="0" smtClean="0"/>
          </a:p>
          <a:p>
            <a:r>
              <a:rPr lang="ru-RU" dirty="0" smtClean="0"/>
              <a:t>Площадь площадки—12 га. </a:t>
            </a:r>
          </a:p>
          <a:p>
            <a:r>
              <a:rPr lang="ru-RU" dirty="0" smtClean="0"/>
              <a:t>Незавершённое строительство птицефабрики по откорму бройлеров в с. Таволжанка.</a:t>
            </a:r>
          </a:p>
          <a:p>
            <a:r>
              <a:rPr lang="ru-RU" dirty="0" smtClean="0"/>
              <a:t>В наличии: </a:t>
            </a:r>
          </a:p>
          <a:p>
            <a:r>
              <a:rPr lang="ru-RU" dirty="0" smtClean="0"/>
              <a:t>- офис - 3-х этажное кирпичное здание, площадью 1170 м²,</a:t>
            </a:r>
          </a:p>
          <a:p>
            <a:r>
              <a:rPr lang="ru-RU" dirty="0" smtClean="0"/>
              <a:t>- 4 откормочных цеха по 800 м²,</a:t>
            </a:r>
          </a:p>
          <a:p>
            <a:r>
              <a:rPr lang="ru-RU" dirty="0" smtClean="0"/>
              <a:t>- заложен фундамент ещё на 4 цеха (всего планируется 10 цехов по содержанию бройлеров).</a:t>
            </a:r>
          </a:p>
        </p:txBody>
      </p:sp>
      <p:sp>
        <p:nvSpPr>
          <p:cNvPr id="4" name="Содержимое 3"/>
          <p:cNvSpPr>
            <a:spLocks noGrp="1"/>
          </p:cNvSpPr>
          <p:nvPr>
            <p:ph sz="half" idx="2"/>
          </p:nvPr>
        </p:nvSpPr>
        <p:spPr>
          <a:xfrm>
            <a:off x="4648200" y="1340769"/>
            <a:ext cx="4038600" cy="1728191"/>
          </a:xfrm>
        </p:spPr>
        <p:txBody>
          <a:bodyPr>
            <a:normAutofit fontScale="47500" lnSpcReduction="20000"/>
          </a:bodyPr>
          <a:lstStyle/>
          <a:p>
            <a:r>
              <a:rPr lang="ru-RU" dirty="0" smtClean="0"/>
              <a:t>Мощность:</a:t>
            </a:r>
          </a:p>
          <a:p>
            <a:r>
              <a:rPr lang="ru-RU" dirty="0" smtClean="0"/>
              <a:t>Электроснабжения — 0,63 МВт;</a:t>
            </a:r>
          </a:p>
          <a:p>
            <a:r>
              <a:rPr lang="ru-RU" dirty="0" smtClean="0"/>
              <a:t>Газоснабжения — 1 млн.м³;</a:t>
            </a:r>
          </a:p>
          <a:p>
            <a:r>
              <a:rPr lang="ru-RU" dirty="0" smtClean="0"/>
              <a:t>Водоснабжения — 500 м³/ сутки.</a:t>
            </a:r>
          </a:p>
          <a:p>
            <a:r>
              <a:rPr lang="ru-RU" dirty="0" smtClean="0"/>
              <a:t>Имеется  асфальтированная дорога, грузоподъёмностью 1500 тонн.</a:t>
            </a:r>
          </a:p>
          <a:p>
            <a:r>
              <a:rPr lang="ru-RU" dirty="0" smtClean="0"/>
              <a:t>До ближайшей железнодорожной станции р.п. Вешкайма — 22 км.</a:t>
            </a:r>
          </a:p>
          <a:p>
            <a:endParaRPr lang="ru-RU" dirty="0"/>
          </a:p>
        </p:txBody>
      </p:sp>
      <p:pic>
        <p:nvPicPr>
          <p:cNvPr id="2050" name="Picture 2" descr="F:\Инвест.площадки Карсун\2.Птицефабрика\Птицефабрика\план.jpeg"/>
          <p:cNvPicPr>
            <a:picLocks noChangeAspect="1" noChangeArrowheads="1"/>
          </p:cNvPicPr>
          <p:nvPr/>
        </p:nvPicPr>
        <p:blipFill>
          <a:blip r:embed="rId2" cstate="print"/>
          <a:srcRect/>
          <a:stretch>
            <a:fillRect/>
          </a:stretch>
        </p:blipFill>
        <p:spPr bwMode="auto">
          <a:xfrm>
            <a:off x="4499992" y="3212976"/>
            <a:ext cx="4464496" cy="3168352"/>
          </a:xfrm>
          <a:prstGeom prst="rect">
            <a:avLst/>
          </a:prstGeom>
          <a:noFill/>
        </p:spPr>
      </p:pic>
      <p:pic>
        <p:nvPicPr>
          <p:cNvPr id="2051" name="Picture 3" descr="F:\Инвест.площадки Карсун\2.Птицефабрика\Птицефабрика\01.jpg"/>
          <p:cNvPicPr>
            <a:picLocks noChangeAspect="1" noChangeArrowheads="1"/>
          </p:cNvPicPr>
          <p:nvPr/>
        </p:nvPicPr>
        <p:blipFill>
          <a:blip r:embed="rId3" cstate="print"/>
          <a:srcRect/>
          <a:stretch>
            <a:fillRect/>
          </a:stretch>
        </p:blipFill>
        <p:spPr bwMode="auto">
          <a:xfrm>
            <a:off x="179512" y="3212976"/>
            <a:ext cx="4184287" cy="3199361"/>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332656"/>
            <a:ext cx="8134672" cy="1224136"/>
          </a:xfrm>
        </p:spPr>
        <p:txBody>
          <a:bodyPr/>
          <a:lstStyle/>
          <a:p>
            <a:pPr algn="ctr"/>
            <a:r>
              <a:rPr lang="ru-RU" sz="3200" dirty="0" smtClean="0"/>
              <a:t>Инвестиционная площадка</a:t>
            </a:r>
            <a:br>
              <a:rPr lang="ru-RU" sz="3200" dirty="0" smtClean="0"/>
            </a:br>
            <a:r>
              <a:rPr lang="ru-RU" sz="5400" dirty="0" smtClean="0"/>
              <a:t>«</a:t>
            </a:r>
            <a:r>
              <a:rPr lang="ru-RU" sz="5400" dirty="0" err="1" smtClean="0"/>
              <a:t>Техпластик</a:t>
            </a:r>
            <a:r>
              <a:rPr lang="ru-RU" sz="5400" dirty="0" smtClean="0"/>
              <a:t>»</a:t>
            </a:r>
            <a:endParaRPr lang="ru-RU" sz="5400" dirty="0"/>
          </a:p>
        </p:txBody>
      </p:sp>
      <p:sp>
        <p:nvSpPr>
          <p:cNvPr id="3" name="Текст 2"/>
          <p:cNvSpPr>
            <a:spLocks noGrp="1"/>
          </p:cNvSpPr>
          <p:nvPr>
            <p:ph type="body" idx="2"/>
          </p:nvPr>
        </p:nvSpPr>
        <p:spPr>
          <a:xfrm>
            <a:off x="611560" y="1556792"/>
            <a:ext cx="8062664" cy="1224136"/>
          </a:xfrm>
        </p:spPr>
        <p:txBody>
          <a:bodyPr>
            <a:normAutofit/>
          </a:bodyPr>
          <a:lstStyle/>
          <a:p>
            <a:r>
              <a:rPr lang="ru-RU" sz="1600" b="1" dirty="0" smtClean="0"/>
              <a:t>Производственная площадка </a:t>
            </a:r>
            <a:r>
              <a:rPr lang="ru-RU" sz="1600" dirty="0" smtClean="0"/>
              <a:t>свободного назначения . Имеется электричество 380 Вт (своя подстанция) , вода , канализация , газ (подведен к зданию) , также есть кран-балка . Территория огорожена , на участке располагается 3 здания - основное 577 кв.м., гаражный бокс 130 кв.м.и сторожка 20 кв.м</a:t>
            </a:r>
            <a:r>
              <a:rPr lang="ru-RU" dirty="0" smtClean="0"/>
              <a:t>. </a:t>
            </a:r>
            <a:endParaRPr lang="ru-RU" dirty="0"/>
          </a:p>
        </p:txBody>
      </p:sp>
      <p:pic>
        <p:nvPicPr>
          <p:cNvPr id="1025" name="Picture 1" descr="F:\Инвест.площадки Карсун\4. Техпластик\DSCN1916.JPG"/>
          <p:cNvPicPr>
            <a:picLocks noGrp="1" noChangeAspect="1" noChangeArrowheads="1"/>
          </p:cNvPicPr>
          <p:nvPr>
            <p:ph sz="half" idx="1"/>
          </p:nvPr>
        </p:nvPicPr>
        <p:blipFill>
          <a:blip r:embed="rId2" cstate="print"/>
          <a:srcRect/>
          <a:stretch>
            <a:fillRect/>
          </a:stretch>
        </p:blipFill>
        <p:spPr bwMode="auto">
          <a:xfrm>
            <a:off x="4788024" y="3068960"/>
            <a:ext cx="4176464" cy="3312368"/>
          </a:xfrm>
          <a:prstGeom prst="rect">
            <a:avLst/>
          </a:prstGeom>
          <a:noFill/>
        </p:spPr>
      </p:pic>
      <p:pic>
        <p:nvPicPr>
          <p:cNvPr id="1026" name="Picture 2" descr="F:\Инвест.площадки Карсун\4. Техпластик\001.jpg"/>
          <p:cNvPicPr>
            <a:picLocks noChangeAspect="1" noChangeArrowheads="1"/>
          </p:cNvPicPr>
          <p:nvPr/>
        </p:nvPicPr>
        <p:blipFill>
          <a:blip r:embed="rId3" cstate="print"/>
          <a:srcRect/>
          <a:stretch>
            <a:fillRect/>
          </a:stretch>
        </p:blipFill>
        <p:spPr bwMode="auto">
          <a:xfrm>
            <a:off x="179512" y="3068960"/>
            <a:ext cx="4504357" cy="336135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00174"/>
            <a:ext cx="8229600" cy="71438"/>
          </a:xfrm>
        </p:spPr>
        <p:txBody>
          <a:bodyPr>
            <a:noAutofit/>
          </a:bodyPr>
          <a:lstStyle/>
          <a:p>
            <a:pPr algn="ctr"/>
            <a:r>
              <a:rPr lang="ru-RU" sz="3600" b="1" dirty="0" smtClean="0">
                <a:latin typeface="Times New Roman" pitchFamily="18" charset="0"/>
                <a:cs typeface="Times New Roman" pitchFamily="18" charset="0"/>
              </a:rPr>
              <a:t>Историческая справка</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3" name="Текст 2"/>
          <p:cNvSpPr>
            <a:spLocks noGrp="1"/>
          </p:cNvSpPr>
          <p:nvPr>
            <p:ph type="body" idx="1"/>
          </p:nvPr>
        </p:nvSpPr>
        <p:spPr>
          <a:xfrm>
            <a:off x="428596" y="642918"/>
            <a:ext cx="8329642" cy="2786082"/>
          </a:xfrm>
        </p:spPr>
        <p:txBody>
          <a:bodyPr/>
          <a:lstStyle/>
          <a:p>
            <a:r>
              <a:rPr lang="ru-RU" sz="2000" dirty="0" smtClean="0">
                <a:solidFill>
                  <a:schemeClr val="accent1">
                    <a:lumMod val="50000"/>
                  </a:schemeClr>
                </a:solidFill>
                <a:latin typeface="Times New Roman" pitchFamily="18" charset="0"/>
                <a:cs typeface="Times New Roman" pitchFamily="18" charset="0"/>
              </a:rPr>
              <a:t>      Основанный в 1647 году по указу царя Алексея Михайловича Карсун являлся важным стратегическим рубежом Карсунско-Симбирской оборонительной линии, строительство которой возглавил стольник и воевода Богдан Матвеевич Хитрово. По одной из версий название города пошло от переведенных сюда с Украины корсунских казаков. По другим - от татарского “кора су" (черная вода) или от чувашского “кара су” (сосновая вода).</a:t>
            </a:r>
            <a:endParaRPr lang="ru-RU" sz="2000" dirty="0">
              <a:solidFill>
                <a:schemeClr val="accent1">
                  <a:lumMod val="50000"/>
                </a:schemeClr>
              </a:solidFill>
              <a:latin typeface="Times New Roman" pitchFamily="18" charset="0"/>
              <a:cs typeface="Times New Roman" pitchFamily="18" charset="0"/>
            </a:endParaRPr>
          </a:p>
        </p:txBody>
      </p:sp>
      <p:pic>
        <p:nvPicPr>
          <p:cNvPr id="7" name="Содержимое 6" descr="мое1.png"/>
          <p:cNvPicPr>
            <a:picLocks noGrp="1" noChangeAspect="1"/>
          </p:cNvPicPr>
          <p:nvPr>
            <p:ph sz="quarter" idx="2"/>
          </p:nvPr>
        </p:nvPicPr>
        <p:blipFill>
          <a:blip r:embed="rId2" cstate="print"/>
          <a:stretch>
            <a:fillRect/>
          </a:stretch>
        </p:blipFill>
        <p:spPr>
          <a:xfrm>
            <a:off x="457200" y="3143248"/>
            <a:ext cx="8043890" cy="3429024"/>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88640"/>
            <a:ext cx="8134672" cy="1296144"/>
          </a:xfrm>
        </p:spPr>
        <p:txBody>
          <a:bodyPr/>
          <a:lstStyle/>
          <a:p>
            <a:pPr algn="ctr"/>
            <a:r>
              <a:rPr lang="ru-RU" sz="3200" dirty="0" smtClean="0"/>
              <a:t>Инвестиционная площадка</a:t>
            </a:r>
            <a:br>
              <a:rPr lang="ru-RU" sz="3200" dirty="0" smtClean="0"/>
            </a:br>
            <a:r>
              <a:rPr lang="ru-RU" sz="5400" dirty="0" smtClean="0"/>
              <a:t>«Текстильщик Поволжья»</a:t>
            </a:r>
            <a:endParaRPr lang="ru-RU" sz="5400" dirty="0"/>
          </a:p>
        </p:txBody>
      </p:sp>
      <p:sp>
        <p:nvSpPr>
          <p:cNvPr id="3" name="Текст 2"/>
          <p:cNvSpPr>
            <a:spLocks noGrp="1"/>
          </p:cNvSpPr>
          <p:nvPr>
            <p:ph type="body" idx="2"/>
          </p:nvPr>
        </p:nvSpPr>
        <p:spPr>
          <a:xfrm>
            <a:off x="685800" y="1556792"/>
            <a:ext cx="7918648" cy="1152128"/>
          </a:xfrm>
        </p:spPr>
        <p:txBody>
          <a:bodyPr>
            <a:normAutofit fontScale="25000" lnSpcReduction="20000"/>
          </a:bodyPr>
          <a:lstStyle/>
          <a:p>
            <a:r>
              <a:rPr lang="ru-RU" sz="6000" b="1" dirty="0" smtClean="0">
                <a:latin typeface="Times New Roman" pitchFamily="18" charset="0"/>
                <a:cs typeface="Times New Roman" pitchFamily="18" charset="0"/>
              </a:rPr>
              <a:t>Площадка 7,5 га в р. п. Языково</a:t>
            </a:r>
            <a:r>
              <a:rPr lang="ru-RU" sz="6000" dirty="0" smtClean="0">
                <a:latin typeface="Times New Roman" pitchFamily="18" charset="0"/>
                <a:cs typeface="Times New Roman" pitchFamily="18" charset="0"/>
              </a:rPr>
              <a:t> – свободного назначения</a:t>
            </a:r>
          </a:p>
          <a:p>
            <a:r>
              <a:rPr lang="ru-RU" sz="6000" dirty="0" smtClean="0">
                <a:latin typeface="Times New Roman" pitchFamily="18" charset="0"/>
                <a:cs typeface="Times New Roman" pitchFamily="18" charset="0"/>
              </a:rPr>
              <a:t>Электроснабжения — 2,5 МВт, Газоснабжения — 2,9 млн. м³, Водоснабжения, водоотведения — 290 м³/ сутки. Имеется  асфальтированная дорога.</a:t>
            </a:r>
          </a:p>
          <a:p>
            <a:r>
              <a:rPr lang="ru-RU" sz="6000" dirty="0" smtClean="0">
                <a:latin typeface="Times New Roman" pitchFamily="18" charset="0"/>
                <a:cs typeface="Times New Roman" pitchFamily="18" charset="0"/>
              </a:rPr>
              <a:t>До ближайшей железнодорожной станции р.п. Чуфарово — 35км </a:t>
            </a:r>
          </a:p>
          <a:p>
            <a:r>
              <a:rPr lang="ru-RU" sz="6000" dirty="0" smtClean="0">
                <a:latin typeface="Times New Roman" pitchFamily="18" charset="0"/>
                <a:cs typeface="Times New Roman" pitchFamily="18" charset="0"/>
              </a:rPr>
              <a:t> </a:t>
            </a:r>
          </a:p>
          <a:p>
            <a:endParaRPr lang="ru-RU" sz="8000" dirty="0">
              <a:latin typeface="Times New Roman" pitchFamily="18" charset="0"/>
              <a:cs typeface="Times New Roman" pitchFamily="18" charset="0"/>
            </a:endParaRPr>
          </a:p>
        </p:txBody>
      </p:sp>
      <p:pic>
        <p:nvPicPr>
          <p:cNvPr id="43010" name="Picture 2" descr="F:\Инвест.площадки Карсун\3.Текстильщик Поволжья\Снимок.jpg"/>
          <p:cNvPicPr>
            <a:picLocks noGrp="1" noChangeAspect="1" noChangeArrowheads="1"/>
          </p:cNvPicPr>
          <p:nvPr>
            <p:ph sz="half" idx="1"/>
          </p:nvPr>
        </p:nvPicPr>
        <p:blipFill>
          <a:blip r:embed="rId2" cstate="print"/>
          <a:srcRect/>
          <a:stretch>
            <a:fillRect/>
          </a:stretch>
        </p:blipFill>
        <p:spPr bwMode="auto">
          <a:xfrm>
            <a:off x="1619672" y="2492896"/>
            <a:ext cx="6408712" cy="392548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76672"/>
            <a:ext cx="7848872" cy="1008112"/>
          </a:xfrm>
        </p:spPr>
        <p:txBody>
          <a:bodyPr/>
          <a:lstStyle/>
          <a:p>
            <a:pPr algn="ctr"/>
            <a:r>
              <a:rPr lang="ru-RU" sz="3600" dirty="0" smtClean="0"/>
              <a:t>Инвестиционная площадка </a:t>
            </a:r>
            <a:br>
              <a:rPr lang="ru-RU" sz="3600" dirty="0" smtClean="0"/>
            </a:br>
            <a:r>
              <a:rPr lang="ru-RU" sz="3600" dirty="0" smtClean="0"/>
              <a:t>под размещение «</a:t>
            </a:r>
            <a:r>
              <a:rPr lang="ru-RU" sz="3600" dirty="0" err="1" smtClean="0"/>
              <a:t>Ветропарка</a:t>
            </a:r>
            <a:r>
              <a:rPr lang="ru-RU" sz="3600" dirty="0" smtClean="0"/>
              <a:t>»</a:t>
            </a:r>
            <a:endParaRPr lang="ru-RU" sz="3600" dirty="0"/>
          </a:p>
        </p:txBody>
      </p:sp>
      <p:sp>
        <p:nvSpPr>
          <p:cNvPr id="3" name="Текст 2"/>
          <p:cNvSpPr>
            <a:spLocks noGrp="1"/>
          </p:cNvSpPr>
          <p:nvPr>
            <p:ph type="body" idx="2"/>
          </p:nvPr>
        </p:nvSpPr>
        <p:spPr>
          <a:xfrm>
            <a:off x="899592" y="1556792"/>
            <a:ext cx="6984776" cy="648072"/>
          </a:xfrm>
        </p:spPr>
        <p:txBody>
          <a:bodyPr>
            <a:noAutofit/>
          </a:bodyPr>
          <a:lstStyle/>
          <a:p>
            <a:pPr algn="ctr"/>
            <a:r>
              <a:rPr lang="ru-RU" sz="1800" dirty="0" smtClean="0"/>
              <a:t>Проводятся работы по </a:t>
            </a:r>
            <a:r>
              <a:rPr lang="ru-RU" sz="1800" dirty="0" err="1" smtClean="0"/>
              <a:t>ветроизмерению</a:t>
            </a:r>
            <a:r>
              <a:rPr lang="ru-RU" sz="1800" dirty="0" smtClean="0"/>
              <a:t> с  целью реализации  проекта -«</a:t>
            </a:r>
            <a:r>
              <a:rPr lang="ru-RU" sz="1800" dirty="0" err="1" smtClean="0"/>
              <a:t>Ветропарка</a:t>
            </a:r>
            <a:r>
              <a:rPr lang="ru-RU" sz="1800" dirty="0" smtClean="0"/>
              <a:t>» на данной площадке</a:t>
            </a:r>
            <a:endParaRPr lang="ru-RU" sz="1800" dirty="0"/>
          </a:p>
        </p:txBody>
      </p:sp>
      <p:pic>
        <p:nvPicPr>
          <p:cNvPr id="1026" name="Picture 2" descr="C:\Users\Админ\Desktop\Ветропарк.jpg"/>
          <p:cNvPicPr>
            <a:picLocks noGrp="1" noChangeAspect="1" noChangeArrowheads="1"/>
          </p:cNvPicPr>
          <p:nvPr>
            <p:ph sz="half" idx="1"/>
          </p:nvPr>
        </p:nvPicPr>
        <p:blipFill>
          <a:blip r:embed="rId2" cstate="print"/>
          <a:srcRect/>
          <a:stretch>
            <a:fillRect/>
          </a:stretch>
        </p:blipFill>
        <p:spPr bwMode="auto">
          <a:xfrm>
            <a:off x="899592" y="2132856"/>
            <a:ext cx="7632848" cy="446449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1"/>
          </p:nvPr>
        </p:nvSpPr>
        <p:spPr>
          <a:xfrm>
            <a:off x="714348" y="571480"/>
            <a:ext cx="7972452" cy="6000792"/>
          </a:xfrm>
        </p:spPr>
        <p:txBody>
          <a:bodyPr>
            <a:noAutofit/>
          </a:bodyPr>
          <a:lstStyle/>
          <a:p>
            <a:r>
              <a:rPr lang="ru-RU" sz="2000" b="1" dirty="0" smtClean="0">
                <a:solidFill>
                  <a:schemeClr val="bg2">
                    <a:lumMod val="10000"/>
                  </a:schemeClr>
                </a:solidFill>
              </a:rPr>
              <a:t>Контактная информация </a:t>
            </a:r>
          </a:p>
          <a:p>
            <a:r>
              <a:rPr lang="ru-RU" sz="2000" b="1" dirty="0" smtClean="0">
                <a:solidFill>
                  <a:schemeClr val="bg2">
                    <a:lumMod val="10000"/>
                  </a:schemeClr>
                </a:solidFill>
              </a:rPr>
              <a:t>Муниципальное образование «Карсунский район»</a:t>
            </a:r>
          </a:p>
          <a:p>
            <a:r>
              <a:rPr lang="ru-RU" sz="2000" b="1" dirty="0" smtClean="0">
                <a:solidFill>
                  <a:schemeClr val="bg2">
                    <a:lumMod val="10000"/>
                  </a:schemeClr>
                </a:solidFill>
              </a:rPr>
              <a:t>Центр муниципального образования  – р.п. Карсун </a:t>
            </a:r>
          </a:p>
          <a:p>
            <a:r>
              <a:rPr lang="ru-RU" sz="2000" b="1" dirty="0" smtClean="0">
                <a:solidFill>
                  <a:schemeClr val="bg2">
                    <a:lumMod val="10000"/>
                  </a:schemeClr>
                </a:solidFill>
              </a:rPr>
              <a:t> Глава администрации – Чубаров Владимир Борисович</a:t>
            </a:r>
          </a:p>
          <a:p>
            <a:r>
              <a:rPr lang="ru-RU" sz="2000" b="1" dirty="0" smtClean="0">
                <a:solidFill>
                  <a:schemeClr val="bg2">
                    <a:lumMod val="10000"/>
                  </a:schemeClr>
                </a:solidFill>
              </a:rPr>
              <a:t>Ответственный от администрации </a:t>
            </a:r>
            <a:r>
              <a:rPr lang="ru-RU" sz="2000" b="1" dirty="0" smtClean="0">
                <a:solidFill>
                  <a:schemeClr val="bg2">
                    <a:lumMod val="10000"/>
                  </a:schemeClr>
                </a:solidFill>
              </a:rPr>
              <a:t>за развитие внешних связей </a:t>
            </a:r>
            <a:r>
              <a:rPr lang="ru-RU" sz="2000" b="1" dirty="0" smtClean="0">
                <a:solidFill>
                  <a:schemeClr val="bg2">
                    <a:lumMod val="10000"/>
                  </a:schemeClr>
                </a:solidFill>
              </a:rPr>
              <a:t>– </a:t>
            </a:r>
            <a:r>
              <a:rPr lang="ru-RU" sz="2000" b="1" dirty="0" smtClean="0">
                <a:solidFill>
                  <a:schemeClr val="bg2">
                    <a:lumMod val="10000"/>
                  </a:schemeClr>
                </a:solidFill>
              </a:rPr>
              <a:t>заместитель </a:t>
            </a:r>
            <a:r>
              <a:rPr lang="ru-RU" sz="2000" b="1" dirty="0" smtClean="0">
                <a:solidFill>
                  <a:schemeClr val="bg2">
                    <a:lumMod val="10000"/>
                  </a:schemeClr>
                </a:solidFill>
              </a:rPr>
              <a:t>Главы </a:t>
            </a:r>
            <a:r>
              <a:rPr lang="ru-RU" sz="2000" b="1" dirty="0" smtClean="0">
                <a:solidFill>
                  <a:schemeClr val="bg2">
                    <a:lumMod val="10000"/>
                  </a:schemeClr>
                </a:solidFill>
              </a:rPr>
              <a:t>администрации - Лисин Виктор Михайлович  </a:t>
            </a:r>
          </a:p>
          <a:p>
            <a:r>
              <a:rPr lang="ru-RU" sz="2000" b="1" dirty="0" smtClean="0">
                <a:solidFill>
                  <a:schemeClr val="bg2">
                    <a:lumMod val="10000"/>
                  </a:schemeClr>
                </a:solidFill>
              </a:rPr>
              <a:t>Контактная информация: </a:t>
            </a:r>
          </a:p>
          <a:p>
            <a:r>
              <a:rPr lang="ru-RU" sz="2000" b="1" dirty="0" smtClean="0">
                <a:solidFill>
                  <a:schemeClr val="bg2">
                    <a:lumMod val="10000"/>
                  </a:schemeClr>
                </a:solidFill>
              </a:rPr>
              <a:t>- почтовый адрес – 433 210, Ульяновская  область, </a:t>
            </a:r>
          </a:p>
          <a:p>
            <a:r>
              <a:rPr lang="ru-RU" sz="2000" b="1" dirty="0" smtClean="0">
                <a:solidFill>
                  <a:schemeClr val="bg2">
                    <a:lumMod val="10000"/>
                  </a:schemeClr>
                </a:solidFill>
              </a:rPr>
              <a:t>р.п. Карсун, пл. 30- летия Победы 6;</a:t>
            </a:r>
          </a:p>
          <a:p>
            <a:r>
              <a:rPr lang="en-US" sz="2000" b="1" dirty="0" smtClean="0">
                <a:solidFill>
                  <a:schemeClr val="bg2">
                    <a:lumMod val="10000"/>
                  </a:schemeClr>
                </a:solidFill>
              </a:rPr>
              <a:t> </a:t>
            </a:r>
            <a:endParaRPr lang="ru-RU" sz="2000" b="1" dirty="0" smtClean="0">
              <a:solidFill>
                <a:schemeClr val="bg2">
                  <a:lumMod val="10000"/>
                </a:schemeClr>
              </a:solidFill>
            </a:endParaRPr>
          </a:p>
          <a:p>
            <a:r>
              <a:rPr lang="ru-RU" sz="2000" b="1" dirty="0" smtClean="0">
                <a:solidFill>
                  <a:schemeClr val="bg2">
                    <a:lumMod val="10000"/>
                  </a:schemeClr>
                </a:solidFill>
              </a:rPr>
              <a:t>- телефон ( факс ) - 884(246) - 2-34-04, </a:t>
            </a:r>
          </a:p>
          <a:p>
            <a:r>
              <a:rPr lang="ru-RU" sz="2000" b="1" dirty="0" smtClean="0">
                <a:solidFill>
                  <a:schemeClr val="bg2">
                    <a:lumMod val="10000"/>
                  </a:schemeClr>
                </a:solidFill>
              </a:rPr>
              <a:t>                                 884(246)- 2-50-25 </a:t>
            </a:r>
          </a:p>
          <a:p>
            <a:r>
              <a:rPr lang="ru-RU" sz="2000" b="1" dirty="0" smtClean="0">
                <a:solidFill>
                  <a:schemeClr val="bg2">
                    <a:lumMod val="10000"/>
                  </a:schemeClr>
                </a:solidFill>
              </a:rPr>
              <a:t>                                    +79020028934</a:t>
            </a:r>
          </a:p>
          <a:p>
            <a:r>
              <a:rPr lang="en-US" sz="2000" b="1" dirty="0" smtClean="0">
                <a:solidFill>
                  <a:schemeClr val="bg2">
                    <a:lumMod val="10000"/>
                  </a:schemeClr>
                </a:solidFill>
              </a:rPr>
              <a:t>e-mail: </a:t>
            </a:r>
            <a:r>
              <a:rPr lang="en-US" sz="2000" b="1" u="sng" dirty="0" smtClean="0">
                <a:solidFill>
                  <a:schemeClr val="bg2">
                    <a:lumMod val="10000"/>
                  </a:schemeClr>
                </a:solidFill>
                <a:hlinkClick r:id="rId2"/>
              </a:rPr>
              <a:t>crpkarsun@mail.ru</a:t>
            </a:r>
            <a:r>
              <a:rPr lang="en-US" sz="2000" b="1" dirty="0" smtClean="0">
                <a:solidFill>
                  <a:schemeClr val="bg2">
                    <a:lumMod val="10000"/>
                  </a:schemeClr>
                </a:solidFill>
              </a:rPr>
              <a:t>, </a:t>
            </a:r>
            <a:r>
              <a:rPr lang="en-US" sz="2000" b="1" u="sng" dirty="0" smtClean="0">
                <a:solidFill>
                  <a:schemeClr val="bg2">
                    <a:lumMod val="10000"/>
                  </a:schemeClr>
                </a:solidFill>
                <a:hlinkClick r:id="rId3"/>
              </a:rPr>
              <a:t>econom@karsunmo.ru</a:t>
            </a:r>
            <a:endParaRPr lang="ru-RU" sz="2000" b="1" dirty="0" smtClean="0">
              <a:solidFill>
                <a:schemeClr val="bg2">
                  <a:lumMod val="10000"/>
                </a:schemeClr>
              </a:solidFill>
            </a:endParaRPr>
          </a:p>
          <a:p>
            <a:r>
              <a:rPr lang="ru-RU" sz="2000" b="1" dirty="0" smtClean="0">
                <a:solidFill>
                  <a:schemeClr val="bg2">
                    <a:lumMod val="10000"/>
                  </a:schemeClr>
                </a:solidFill>
              </a:rPr>
              <a:t>Сайт:   </a:t>
            </a:r>
            <a:r>
              <a:rPr lang="en-US" sz="2000" b="1" u="sng" dirty="0" smtClean="0">
                <a:solidFill>
                  <a:srgbClr val="00B050"/>
                </a:solidFill>
                <a:hlinkClick r:id="rId4"/>
              </a:rPr>
              <a:t>www.karsunmo.ru</a:t>
            </a:r>
            <a:endParaRPr lang="ru-RU" sz="2000" b="1" dirty="0" smtClean="0">
              <a:solidFill>
                <a:srgbClr val="00B050"/>
              </a:solidFill>
            </a:endParaRPr>
          </a:p>
          <a:p>
            <a:endParaRPr lang="ru-RU" sz="2000" b="1" dirty="0" smtClean="0">
              <a:solidFill>
                <a:schemeClr val="bg2">
                  <a:lumMod val="10000"/>
                </a:schemeClr>
              </a:solidFill>
            </a:endParaRPr>
          </a:p>
          <a:p>
            <a:pPr>
              <a:buNone/>
            </a:pPr>
            <a:endParaRPr lang="ru-RU" sz="2000" dirty="0" smtClean="0"/>
          </a:p>
          <a:p>
            <a:pPr>
              <a:buNone/>
            </a:pPr>
            <a:endParaRPr lang="ru-RU" sz="2000" dirty="0" smtClean="0"/>
          </a:p>
          <a:p>
            <a:pPr>
              <a:buNone/>
            </a:pPr>
            <a:endParaRPr lang="ru-RU" sz="2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8229600" cy="2081970"/>
          </a:xfrm>
        </p:spPr>
        <p:txBody>
          <a:bodyPr>
            <a:noAutofit/>
          </a:bodyPr>
          <a:lstStyle/>
          <a:p>
            <a:r>
              <a:rPr lang="ru-RU" sz="2000" b="1" dirty="0" smtClean="0">
                <a:solidFill>
                  <a:schemeClr val="accent1">
                    <a:lumMod val="50000"/>
                  </a:schemeClr>
                </a:solidFill>
                <a:latin typeface="Times New Roman" pitchFamily="18" charset="0"/>
                <a:cs typeface="Times New Roman" pitchFamily="18" charset="0"/>
              </a:rPr>
              <a:t>        Здесь, как и у других засечных крепостей, стояли наши предки, защищая от набегов кочевников восточные рубежи Московского царства. Они осваивали богатый и обширный поволжский край, основывали города и селения. С 1647 года Карсун отсчитывает свою историю, вливаясь мелким ручейком в бурную историю большой России.</a:t>
            </a:r>
            <a:r>
              <a:rPr lang="ru-RU" sz="2000" b="1" dirty="0" smtClean="0"/>
              <a:t/>
            </a:r>
            <a:br>
              <a:rPr lang="ru-RU" sz="2000" b="1" dirty="0" smtClean="0"/>
            </a:br>
            <a:endParaRPr lang="ru-RU" sz="2000" b="1" dirty="0"/>
          </a:p>
        </p:txBody>
      </p:sp>
      <p:pic>
        <p:nvPicPr>
          <p:cNvPr id="4" name="Содержимое 3" descr="мое 2.png"/>
          <p:cNvPicPr>
            <a:picLocks noGrp="1" noChangeAspect="1"/>
          </p:cNvPicPr>
          <p:nvPr>
            <p:ph idx="1"/>
          </p:nvPr>
        </p:nvPicPr>
        <p:blipFill>
          <a:blip r:embed="rId2" cstate="print"/>
          <a:stretch>
            <a:fillRect/>
          </a:stretch>
        </p:blipFill>
        <p:spPr>
          <a:xfrm>
            <a:off x="642910" y="2477063"/>
            <a:ext cx="7929617" cy="3738019"/>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85728"/>
            <a:ext cx="7815290" cy="1285884"/>
          </a:xfrm>
        </p:spPr>
        <p:txBody>
          <a:bodyPr/>
          <a:lstStyle/>
          <a:p>
            <a:pPr algn="ctr"/>
            <a:r>
              <a:rPr lang="ru-RU" sz="3600" b="1" dirty="0" smtClean="0">
                <a:solidFill>
                  <a:schemeClr val="accent1">
                    <a:lumMod val="50000"/>
                  </a:schemeClr>
                </a:solidFill>
              </a:rPr>
              <a:t>Географическоге положение</a:t>
            </a:r>
            <a:r>
              <a:rPr lang="ru-RU" dirty="0" smtClean="0"/>
              <a:t/>
            </a:r>
            <a:br>
              <a:rPr lang="ru-RU" dirty="0" smtClean="0"/>
            </a:br>
            <a:endParaRPr lang="ru-RU" dirty="0"/>
          </a:p>
        </p:txBody>
      </p:sp>
      <p:sp>
        <p:nvSpPr>
          <p:cNvPr id="3" name="Текст 2"/>
          <p:cNvSpPr>
            <a:spLocks noGrp="1"/>
          </p:cNvSpPr>
          <p:nvPr>
            <p:ph type="body" idx="2"/>
          </p:nvPr>
        </p:nvSpPr>
        <p:spPr>
          <a:xfrm>
            <a:off x="395536" y="1052736"/>
            <a:ext cx="3857652" cy="5105416"/>
          </a:xfrm>
        </p:spPr>
        <p:txBody>
          <a:bodyPr>
            <a:noAutofit/>
          </a:bodyPr>
          <a:lstStyle/>
          <a:p>
            <a:r>
              <a:rPr lang="ru-RU" sz="1800" b="1" dirty="0" smtClean="0">
                <a:solidFill>
                  <a:schemeClr val="accent1">
                    <a:lumMod val="50000"/>
                  </a:schemeClr>
                </a:solidFill>
                <a:latin typeface="Times New Roman" pitchFamily="18" charset="0"/>
                <a:cs typeface="Times New Roman" pitchFamily="18" charset="0"/>
              </a:rPr>
              <a:t>Карсунский район расположен на западе Ульяновской области, на высоких меловых холмах, у слияния двух рек - Барыш и Карсунка. На западе Карсунский район соседствует с Республикой Мордовия, на севере - с Сурским, на востоке - с Майнским, на юге - с Вешкаймским и Инзенским районами Ульяновской области.</a:t>
            </a:r>
          </a:p>
          <a:p>
            <a:r>
              <a:rPr lang="ru-RU" sz="1800" b="1" dirty="0" smtClean="0">
                <a:solidFill>
                  <a:schemeClr val="accent1">
                    <a:lumMod val="50000"/>
                  </a:schemeClr>
                </a:solidFill>
                <a:latin typeface="Times New Roman" pitchFamily="18" charset="0"/>
                <a:cs typeface="Times New Roman" pitchFamily="18" charset="0"/>
              </a:rPr>
              <a:t> Территория района занимает 1768,6 км</a:t>
            </a:r>
            <a:r>
              <a:rPr lang="ru-RU" sz="1800" b="1" baseline="30000" dirty="0" smtClean="0">
                <a:solidFill>
                  <a:schemeClr val="accent1">
                    <a:lumMod val="50000"/>
                  </a:schemeClr>
                </a:solidFill>
                <a:latin typeface="Times New Roman" pitchFamily="18" charset="0"/>
                <a:cs typeface="Times New Roman" pitchFamily="18" charset="0"/>
              </a:rPr>
              <a:t>2</a:t>
            </a:r>
            <a:r>
              <a:rPr lang="ru-RU" sz="1800" b="1" dirty="0" smtClean="0">
                <a:solidFill>
                  <a:schemeClr val="accent1">
                    <a:lumMod val="50000"/>
                  </a:schemeClr>
                </a:solidFill>
                <a:latin typeface="Times New Roman" pitchFamily="18" charset="0"/>
                <a:cs typeface="Times New Roman" pitchFamily="18" charset="0"/>
              </a:rPr>
              <a:t>. </a:t>
            </a:r>
          </a:p>
          <a:p>
            <a:r>
              <a:rPr lang="ru-RU" sz="1800" b="1" dirty="0" smtClean="0">
                <a:solidFill>
                  <a:schemeClr val="accent1">
                    <a:lumMod val="50000"/>
                  </a:schemeClr>
                </a:solidFill>
                <a:latin typeface="Times New Roman" pitchFamily="18" charset="0"/>
                <a:cs typeface="Times New Roman" pitchFamily="18" charset="0"/>
              </a:rPr>
              <a:t>Структура района представлена двумя городскими и шестью сельскими поселениями. Административным центром района является р. п. Карсун.</a:t>
            </a:r>
          </a:p>
          <a:p>
            <a:endParaRPr lang="ru-RU" sz="1800" b="1" dirty="0"/>
          </a:p>
        </p:txBody>
      </p:sp>
      <p:pic>
        <p:nvPicPr>
          <p:cNvPr id="5" name="Содержимое 4" descr="1256186869_kartar.gif"/>
          <p:cNvPicPr>
            <a:picLocks noGrp="1" noChangeAspect="1"/>
          </p:cNvPicPr>
          <p:nvPr>
            <p:ph sz="half" idx="1"/>
          </p:nvPr>
        </p:nvPicPr>
        <p:blipFill>
          <a:blip r:embed="rId2" cstate="print"/>
          <a:stretch>
            <a:fillRect/>
          </a:stretch>
        </p:blipFill>
        <p:spPr>
          <a:xfrm>
            <a:off x="4214810" y="1357297"/>
            <a:ext cx="4714908" cy="4500595"/>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71546"/>
            <a:ext cx="8229600" cy="357190"/>
          </a:xfrm>
        </p:spPr>
        <p:txBody>
          <a:bodyPr>
            <a:normAutofit fontScale="90000"/>
          </a:bodyPr>
          <a:lstStyle/>
          <a:p>
            <a:pPr algn="ctr"/>
            <a:r>
              <a:rPr lang="ru-RU" sz="4000" b="1" dirty="0" smtClean="0">
                <a:latin typeface="Times New Roman" pitchFamily="18" charset="0"/>
                <a:cs typeface="Times New Roman" pitchFamily="18" charset="0"/>
              </a:rPr>
              <a:t>Достопримечательности р.п.Карсун</a:t>
            </a:r>
            <a:r>
              <a:rPr lang="ru-RU" sz="3600" b="1" dirty="0" smtClean="0"/>
              <a:t/>
            </a:r>
            <a:br>
              <a:rPr lang="ru-RU" sz="3600" b="1" dirty="0" smtClean="0"/>
            </a:br>
            <a:endParaRPr lang="ru-RU" sz="3600" b="1" dirty="0"/>
          </a:p>
        </p:txBody>
      </p:sp>
      <p:sp>
        <p:nvSpPr>
          <p:cNvPr id="3" name="Текст 2"/>
          <p:cNvSpPr>
            <a:spLocks noGrp="1"/>
          </p:cNvSpPr>
          <p:nvPr>
            <p:ph type="body" idx="1"/>
          </p:nvPr>
        </p:nvSpPr>
        <p:spPr>
          <a:xfrm>
            <a:off x="500034" y="1142984"/>
            <a:ext cx="8186766" cy="2286016"/>
          </a:xfrm>
        </p:spPr>
        <p:txBody>
          <a:bodyPr/>
          <a:lstStyle/>
          <a:p>
            <a:r>
              <a:rPr lang="ru-RU" sz="1800" dirty="0" smtClean="0"/>
              <a:t>     </a:t>
            </a:r>
            <a:r>
              <a:rPr lang="ru-RU" sz="1800" dirty="0" smtClean="0">
                <a:solidFill>
                  <a:schemeClr val="accent1">
                    <a:lumMod val="50000"/>
                  </a:schemeClr>
                </a:solidFill>
              </a:rPr>
              <a:t>В одном из живописных уголков Карсуна стоит комплекс величественных зданий торговых рядов, построенных в стиле русского классицизма. Автором проекта Карсунских торговых рядов является Михаил Петрович Коринфский - один из ярчайших архитекторов России первой половины </a:t>
            </a:r>
            <a:r>
              <a:rPr lang="en-US" sz="1800" dirty="0" smtClean="0">
                <a:solidFill>
                  <a:schemeClr val="accent1">
                    <a:lumMod val="50000"/>
                  </a:schemeClr>
                </a:solidFill>
              </a:rPr>
              <a:t>XIX</a:t>
            </a:r>
            <a:r>
              <a:rPr lang="ru-RU" sz="1800" dirty="0" smtClean="0">
                <a:solidFill>
                  <a:schemeClr val="accent1">
                    <a:lumMod val="50000"/>
                  </a:schemeClr>
                </a:solidFill>
              </a:rPr>
              <a:t> века - ученик гениального русского зодчего, академика Воронихина. Здесь с 1660 года ежегодная летняя Троицкая ярмарка давала большие доходы, чем губернская Симбирская сборная ярмарка.</a:t>
            </a:r>
          </a:p>
          <a:p>
            <a:r>
              <a:rPr lang="ru-RU" sz="1800" dirty="0" smtClean="0"/>
              <a:t> </a:t>
            </a:r>
            <a:endParaRPr lang="ru-RU" sz="1800" dirty="0"/>
          </a:p>
        </p:txBody>
      </p:sp>
      <p:pic>
        <p:nvPicPr>
          <p:cNvPr id="7" name="Содержимое 6" descr="достоприммечат. 1.png"/>
          <p:cNvPicPr>
            <a:picLocks noGrp="1" noChangeAspect="1"/>
          </p:cNvPicPr>
          <p:nvPr>
            <p:ph sz="quarter" idx="2"/>
          </p:nvPr>
        </p:nvPicPr>
        <p:blipFill>
          <a:blip r:embed="rId2" cstate="print"/>
          <a:stretch>
            <a:fillRect/>
          </a:stretch>
        </p:blipFill>
        <p:spPr>
          <a:xfrm>
            <a:off x="428596" y="3429000"/>
            <a:ext cx="4357718" cy="3000396"/>
          </a:xfrm>
        </p:spPr>
      </p:pic>
      <p:pic>
        <p:nvPicPr>
          <p:cNvPr id="8" name="Содержимое 7" descr="достопримечат2.png"/>
          <p:cNvPicPr>
            <a:picLocks noGrp="1" noChangeAspect="1"/>
          </p:cNvPicPr>
          <p:nvPr>
            <p:ph sz="quarter" idx="4"/>
          </p:nvPr>
        </p:nvPicPr>
        <p:blipFill>
          <a:blip r:embed="rId3" cstate="print"/>
          <a:stretch>
            <a:fillRect/>
          </a:stretch>
        </p:blipFill>
        <p:spPr>
          <a:xfrm>
            <a:off x="4714876" y="3429000"/>
            <a:ext cx="4143404" cy="292895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642942"/>
          </a:xfrm>
        </p:spPr>
        <p:txBody>
          <a:bodyPr>
            <a:normAutofit/>
          </a:bodyPr>
          <a:lstStyle/>
          <a:p>
            <a:pPr algn="ctr"/>
            <a:r>
              <a:rPr lang="ru-RU" sz="3600" b="1" dirty="0" smtClean="0">
                <a:solidFill>
                  <a:schemeClr val="tx2">
                    <a:lumMod val="50000"/>
                  </a:schemeClr>
                </a:solidFill>
              </a:rPr>
              <a:t>Общая справка по району</a:t>
            </a:r>
            <a:endParaRPr lang="ru-RU" sz="3600" b="1" dirty="0">
              <a:solidFill>
                <a:schemeClr val="tx2">
                  <a:lumMod val="50000"/>
                </a:schemeClr>
              </a:solidFill>
            </a:endParaRPr>
          </a:p>
        </p:txBody>
      </p:sp>
      <p:sp>
        <p:nvSpPr>
          <p:cNvPr id="3" name="Содержимое 2"/>
          <p:cNvSpPr>
            <a:spLocks noGrp="1"/>
          </p:cNvSpPr>
          <p:nvPr>
            <p:ph idx="1"/>
          </p:nvPr>
        </p:nvSpPr>
        <p:spPr>
          <a:xfrm>
            <a:off x="428596" y="1357298"/>
            <a:ext cx="8286808" cy="4967302"/>
          </a:xfrm>
        </p:spPr>
        <p:txBody>
          <a:bodyPr>
            <a:normAutofit/>
          </a:bodyPr>
          <a:lstStyle/>
          <a:p>
            <a:pPr>
              <a:buNone/>
            </a:pPr>
            <a:r>
              <a:rPr lang="ru-RU" sz="2000" b="1" dirty="0" smtClean="0">
                <a:solidFill>
                  <a:schemeClr val="tx2">
                    <a:lumMod val="50000"/>
                  </a:schemeClr>
                </a:solidFill>
              </a:rPr>
              <a:t> </a:t>
            </a:r>
            <a:r>
              <a:rPr lang="ru-RU" sz="2000" b="1" dirty="0" smtClean="0">
                <a:solidFill>
                  <a:schemeClr val="tx2">
                    <a:lumMod val="50000"/>
                  </a:schemeClr>
                </a:solidFill>
                <a:latin typeface="Times New Roman" pitchFamily="18" charset="0"/>
                <a:cs typeface="Times New Roman" pitchFamily="18" charset="0"/>
              </a:rPr>
              <a:t>Численность населения МО «Карсунский район» составляет : </a:t>
            </a:r>
          </a:p>
          <a:p>
            <a:pPr>
              <a:buNone/>
            </a:pPr>
            <a:r>
              <a:rPr lang="ru-RU" sz="2000" b="1" dirty="0" smtClean="0">
                <a:solidFill>
                  <a:schemeClr val="tx2">
                    <a:lumMod val="50000"/>
                  </a:schemeClr>
                </a:solidFill>
                <a:latin typeface="Times New Roman" pitchFamily="18" charset="0"/>
                <a:cs typeface="Times New Roman" pitchFamily="18" charset="0"/>
              </a:rPr>
              <a:t> - 22 950 человек;</a:t>
            </a:r>
          </a:p>
          <a:p>
            <a:pPr>
              <a:buNone/>
            </a:pPr>
            <a:r>
              <a:rPr lang="ru-RU" sz="2000" b="1" dirty="0" smtClean="0">
                <a:solidFill>
                  <a:schemeClr val="tx2">
                    <a:lumMod val="50000"/>
                  </a:schemeClr>
                </a:solidFill>
                <a:latin typeface="Times New Roman" pitchFamily="18" charset="0"/>
                <a:cs typeface="Times New Roman" pitchFamily="18" charset="0"/>
              </a:rPr>
              <a:t>Численность экономически активного населения : - 11768 человек;</a:t>
            </a:r>
          </a:p>
          <a:p>
            <a:pPr>
              <a:buNone/>
            </a:pPr>
            <a:r>
              <a:rPr lang="ru-RU" sz="2000" b="1" dirty="0" smtClean="0">
                <a:solidFill>
                  <a:schemeClr val="tx2">
                    <a:lumMod val="50000"/>
                  </a:schemeClr>
                </a:solidFill>
                <a:latin typeface="Times New Roman" pitchFamily="18" charset="0"/>
                <a:cs typeface="Times New Roman" pitchFamily="18" charset="0"/>
              </a:rPr>
              <a:t>Численность трудоспособного населения составляет : - 13699 человек;</a:t>
            </a:r>
          </a:p>
          <a:p>
            <a:pPr>
              <a:buNone/>
            </a:pPr>
            <a:r>
              <a:rPr lang="ru-RU" sz="2000" b="1" dirty="0" smtClean="0">
                <a:solidFill>
                  <a:schemeClr val="tx2">
                    <a:lumMod val="50000"/>
                  </a:schemeClr>
                </a:solidFill>
                <a:latin typeface="Times New Roman" pitchFamily="18" charset="0"/>
                <a:cs typeface="Times New Roman" pitchFamily="18" charset="0"/>
              </a:rPr>
              <a:t>На  территории района осуществляют свою деятльность 679 субъектов малого бизнеса, из которых 456 индивидуальные предпрриниматели и 223 юридические лица.</a:t>
            </a:r>
          </a:p>
          <a:p>
            <a:pPr>
              <a:buNone/>
            </a:pPr>
            <a:endParaRPr lang="ru-RU" sz="2000" b="1" dirty="0" smtClean="0">
              <a:solidFill>
                <a:schemeClr val="tx2">
                  <a:lumMod val="50000"/>
                </a:schemeClr>
              </a:solidFill>
              <a:latin typeface="Times New Roman" pitchFamily="18" charset="0"/>
              <a:cs typeface="Times New Roman" pitchFamily="18" charset="0"/>
            </a:endParaRPr>
          </a:p>
          <a:p>
            <a:pPr>
              <a:buNone/>
            </a:pP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714356"/>
            <a:ext cx="7315224" cy="642942"/>
          </a:xfrm>
        </p:spPr>
        <p:txBody>
          <a:bodyPr/>
          <a:lstStyle/>
          <a:p>
            <a:pPr algn="ctr"/>
            <a:r>
              <a:rPr lang="ru-RU" sz="3600" b="1" dirty="0" smtClean="0"/>
              <a:t>Здравоохранение </a:t>
            </a:r>
            <a:endParaRPr lang="ru-RU" sz="3600" b="1" dirty="0"/>
          </a:p>
        </p:txBody>
      </p:sp>
      <p:sp>
        <p:nvSpPr>
          <p:cNvPr id="3" name="Текст 2"/>
          <p:cNvSpPr>
            <a:spLocks noGrp="1"/>
          </p:cNvSpPr>
          <p:nvPr>
            <p:ph type="body" idx="2"/>
          </p:nvPr>
        </p:nvSpPr>
        <p:spPr>
          <a:xfrm>
            <a:off x="571472" y="1571612"/>
            <a:ext cx="7886728" cy="1538286"/>
          </a:xfrm>
        </p:spPr>
        <p:txBody>
          <a:bodyPr>
            <a:normAutofit fontScale="25000" lnSpcReduction="20000"/>
          </a:bodyPr>
          <a:lstStyle/>
          <a:p>
            <a:r>
              <a:rPr lang="ru-RU" sz="8000" b="1" dirty="0" smtClean="0">
                <a:solidFill>
                  <a:schemeClr val="accent1">
                    <a:lumMod val="50000"/>
                  </a:schemeClr>
                </a:solidFill>
                <a:latin typeface="Times New Roman" pitchFamily="18" charset="0"/>
                <a:cs typeface="Times New Roman" pitchFamily="18" charset="0"/>
              </a:rPr>
              <a:t>Медицинское обслуживание жителей района осуществляют:</a:t>
            </a:r>
          </a:p>
          <a:p>
            <a:r>
              <a:rPr lang="ru-RU" sz="8000" b="1" dirty="0" smtClean="0">
                <a:solidFill>
                  <a:schemeClr val="accent1">
                    <a:lumMod val="50000"/>
                  </a:schemeClr>
                </a:solidFill>
                <a:latin typeface="Times New Roman" pitchFamily="18" charset="0"/>
                <a:cs typeface="Times New Roman" pitchFamily="18" charset="0"/>
              </a:rPr>
              <a:t>        - Центральная районная больница на 132 койко - мест,</a:t>
            </a:r>
          </a:p>
          <a:p>
            <a:r>
              <a:rPr lang="ru-RU" sz="8000" b="1" dirty="0" smtClean="0">
                <a:solidFill>
                  <a:schemeClr val="accent1">
                    <a:lumMod val="50000"/>
                  </a:schemeClr>
                </a:solidFill>
                <a:latin typeface="Times New Roman" pitchFamily="18" charset="0"/>
                <a:cs typeface="Times New Roman" pitchFamily="18" charset="0"/>
              </a:rPr>
              <a:t>       - 6 центров общей врачебной (семейной практики</a:t>
            </a:r>
          </a:p>
          <a:p>
            <a:r>
              <a:rPr lang="ru-RU" sz="8000" b="1" dirty="0" smtClean="0">
                <a:solidFill>
                  <a:schemeClr val="accent1">
                    <a:lumMod val="50000"/>
                  </a:schemeClr>
                </a:solidFill>
                <a:latin typeface="Times New Roman" pitchFamily="18" charset="0"/>
                <a:cs typeface="Times New Roman" pitchFamily="18" charset="0"/>
              </a:rPr>
              <a:t>       - 22 ФАПа.</a:t>
            </a:r>
          </a:p>
          <a:p>
            <a:r>
              <a:rPr lang="ru-RU" sz="8000" dirty="0" smtClean="0">
                <a:solidFill>
                  <a:schemeClr val="accent1">
                    <a:lumMod val="50000"/>
                  </a:schemeClr>
                </a:solidFill>
              </a:rPr>
              <a:t> </a:t>
            </a:r>
          </a:p>
          <a:p>
            <a:endParaRPr lang="ru-RU" dirty="0">
              <a:solidFill>
                <a:schemeClr val="accent1">
                  <a:lumMod val="50000"/>
                </a:schemeClr>
              </a:solidFill>
            </a:endParaRPr>
          </a:p>
        </p:txBody>
      </p:sp>
      <p:pic>
        <p:nvPicPr>
          <p:cNvPr id="5" name="Содержимое 4" descr="ФОТО БОЛЬНИИЦА.jpg"/>
          <p:cNvPicPr>
            <a:picLocks noGrp="1" noChangeAspect="1"/>
          </p:cNvPicPr>
          <p:nvPr>
            <p:ph sz="half" idx="1"/>
          </p:nvPr>
        </p:nvPicPr>
        <p:blipFill>
          <a:blip r:embed="rId2" cstate="print"/>
          <a:stretch>
            <a:fillRect/>
          </a:stretch>
        </p:blipFill>
        <p:spPr>
          <a:xfrm>
            <a:off x="571472" y="3071810"/>
            <a:ext cx="8115328" cy="307183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653342"/>
          </a:xfrm>
        </p:spPr>
        <p:txBody>
          <a:bodyPr>
            <a:noAutofit/>
          </a:bodyPr>
          <a:lstStyle/>
          <a:p>
            <a:r>
              <a:rPr lang="ru-RU" sz="2000" dirty="0" smtClean="0">
                <a:latin typeface="Times New Roman" pitchFamily="18" charset="0"/>
                <a:cs typeface="Times New Roman" pitchFamily="18" charset="0"/>
              </a:rPr>
              <a:t>           </a:t>
            </a:r>
            <a:r>
              <a:rPr lang="ru-RU" sz="2000" b="1" dirty="0" smtClean="0">
                <a:solidFill>
                  <a:schemeClr val="accent1">
                    <a:lumMod val="50000"/>
                  </a:schemeClr>
                </a:solidFill>
                <a:latin typeface="Times New Roman" pitchFamily="18" charset="0"/>
                <a:cs typeface="Times New Roman" pitchFamily="18" charset="0"/>
              </a:rPr>
              <a:t>Основное специализированное лечебное учреждение - санаторий «Сосновка» открыт в мае 1948 г. для лечения больных костно-суставным туберкулезом, хроническим остеомиелитом, невоспалительных заболеваний костно-суставной системы. Санаторий рассчитан на 110 койко-мест.</a:t>
            </a:r>
            <a:endParaRPr lang="ru-RU" sz="2000" b="1" dirty="0">
              <a:solidFill>
                <a:schemeClr val="accent1">
                  <a:lumMod val="50000"/>
                </a:schemeClr>
              </a:solidFill>
              <a:latin typeface="Times New Roman" pitchFamily="18" charset="0"/>
              <a:cs typeface="Times New Roman" pitchFamily="18" charset="0"/>
            </a:endParaRPr>
          </a:p>
        </p:txBody>
      </p:sp>
      <p:pic>
        <p:nvPicPr>
          <p:cNvPr id="6" name="Содержимое 5" descr="фото больница.jpg"/>
          <p:cNvPicPr>
            <a:picLocks noGrp="1" noChangeAspect="1"/>
          </p:cNvPicPr>
          <p:nvPr>
            <p:ph idx="1"/>
          </p:nvPr>
        </p:nvPicPr>
        <p:blipFill>
          <a:blip r:embed="rId2" cstate="print"/>
          <a:stretch>
            <a:fillRect/>
          </a:stretch>
        </p:blipFill>
        <p:spPr>
          <a:xfrm>
            <a:off x="285720" y="2571744"/>
            <a:ext cx="8572560" cy="3286148"/>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1134</TotalTime>
  <Words>1316</Words>
  <Application>Microsoft Office PowerPoint</Application>
  <PresentationFormat>Экран (4:3)</PresentationFormat>
  <Paragraphs>150</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Поток</vt:lpstr>
      <vt:lpstr>Презентация PowerPoint</vt:lpstr>
      <vt:lpstr>          Глава администрации Муниципального образования «Карсунский район»  Ульяновской области  Чубаров Владимир Борисович </vt:lpstr>
      <vt:lpstr>Историческая справка </vt:lpstr>
      <vt:lpstr>        Здесь, как и у других засечных крепостей, стояли наши предки, защищая от набегов кочевников восточные рубежи Московского царства. Они осваивали богатый и обширный поволжский край, основывали города и селения. С 1647 года Карсун отсчитывает свою историю, вливаясь мелким ручейком в бурную историю большой России. </vt:lpstr>
      <vt:lpstr>Географическоге положение </vt:lpstr>
      <vt:lpstr>Достопримечательности р.п.Карсун </vt:lpstr>
      <vt:lpstr>Общая справка по району</vt:lpstr>
      <vt:lpstr>Здравоохранение </vt:lpstr>
      <vt:lpstr>           Основное специализированное лечебное учреждение - санаторий «Сосновка» открыт в мае 1948 г. для лечения больных костно-суставным туберкулезом, хроническим остеомиелитом, невоспалительных заболеваний костно-суставной системы. Санаторий рассчитан на 110 койко-мест.</vt:lpstr>
      <vt:lpstr>Образование </vt:lpstr>
      <vt:lpstr>Образование</vt:lpstr>
      <vt:lpstr>Образование </vt:lpstr>
      <vt:lpstr>Спорт</vt:lpstr>
      <vt:lpstr>Физкультурно-здаровительный комплекс «ТРИУМФ»</vt:lpstr>
      <vt:lpstr>Культура и искусство</vt:lpstr>
      <vt:lpstr>                          Свыше 300 учеников Карсунской школы искусств стали дипломантами международных конкурсов и выставок, обладателями 24 золотых и серебряных медалей. Работы учеников экспонируются в музеях 16 стран мира, 17 работ экспонируется в штаб-квартире ООН в Нью-Йорке. Семь учащихся – стипендиаты Министерства культуры, четверо – лауреаты премии им. А. А. Пластова. </vt:lpstr>
      <vt:lpstr>                                       Стало доброй традицией ежегодно отмечать в первое воскресенье июня День Пушкина - «Праздник поэзии» в Языковском парке.   В районном доме культуре работают такие творческие коллективы, как Карсунский русский народный хор, оркестр русских народных инструментов, танцевальный коллектив «Дружба», студия декоративно-прикладного творчества «Кружевница», хор ветеранов войны и труда. </vt:lpstr>
      <vt:lpstr>  Ресурсы  района   </vt:lpstr>
      <vt:lpstr>Водные ресурсы</vt:lpstr>
      <vt:lpstr>Лесные ресурсы</vt:lpstr>
      <vt:lpstr>Народные промыслы</vt:lpstr>
      <vt:lpstr>                    С древних пор село Сосновка славится своими плотниками, которые исколесили пол-России, оставляя за собой след в виде искусно срубленных теремов, церквей. Не забыт этот промысел и сегодня. 6 артелей продолжают дело прадедов. Они выполняют работы высочайшей степени сложности. Многие знаменитости считают престижным иметь особняк, срубленный сосновскими мастерами.     </vt:lpstr>
      <vt:lpstr>10 причин инвестирования в  «Карсунский район»</vt:lpstr>
      <vt:lpstr>           Инвестиционная площадка  ОП ООО "ТД" "А и Радуга" </vt:lpstr>
      <vt:lpstr>Презентация PowerPoint</vt:lpstr>
      <vt:lpstr> Инвестинвестиционная площадка бывшего ФГУП «Ульяновскмелиоводкомплект»</vt:lpstr>
      <vt:lpstr>      Трансформаторная подстанция ЗКТП 630кВА, подъездные пути- асфальтобетонное покрытие, водопровод диаметром 100 мм., газоснабжение в перспективе в 2015г.-2016г. </vt:lpstr>
      <vt:lpstr>Инвестиционная площадка «Птицефабрика»</vt:lpstr>
      <vt:lpstr>Инвестиционная площадка «Техпластик»</vt:lpstr>
      <vt:lpstr>Инвестиционная площадка «Текстильщик Поволжья»</vt:lpstr>
      <vt:lpstr>Инвестиционная площадка  под размещение «Ветропарка»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 Карсунский район Ульяновская область</dc:title>
  <dc:creator>ЦРП</dc:creator>
  <cp:lastModifiedBy>ШемыреваНВ</cp:lastModifiedBy>
  <cp:revision>69</cp:revision>
  <dcterms:created xsi:type="dcterms:W3CDTF">2014-11-16T21:09:46Z</dcterms:created>
  <dcterms:modified xsi:type="dcterms:W3CDTF">2017-11-29T11:54:58Z</dcterms:modified>
</cp:coreProperties>
</file>