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1914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23.01.2023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23.01.2023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23.01.2023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23.01.2023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23.01.2023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23.01.2023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23.01.2023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23.01.2023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23.01.2023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23.01.2023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23.01.2023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23.01.2023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23.01.2023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23.01.2023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12" Type="http://schemas.openxmlformats.org/officeDocument/2006/relationships/image" Target="../media/image13.e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11" Type="http://schemas.openxmlformats.org/officeDocument/2006/relationships/oleObject" Target="../embeddings/_____Microsoft_Excel_97-200311.xls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4.emf"/><Relationship Id="rId4" Type="http://schemas.openxmlformats.org/officeDocument/2006/relationships/oleObject" Target="../embeddings/_____Microsoft_Excel_97-200312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3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январь-декабрь 2022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январь-декабрь 2022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851177,4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815432,5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 35744,9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0602607"/>
              </p:ext>
            </p:extLst>
          </p:nvPr>
        </p:nvGraphicFramePr>
        <p:xfrm>
          <a:off x="395536" y="90872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8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90872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04051684"/>
              </p:ext>
            </p:extLst>
          </p:nvPr>
        </p:nvGraphicFramePr>
        <p:xfrm>
          <a:off x="323850" y="260350"/>
          <a:ext cx="8782050" cy="461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9" name="Лист" r:id="rId5" imgW="6943585" imgH="2466816" progId="Excel.Sheet.8">
                  <p:embed/>
                </p:oleObj>
              </mc:Choice>
              <mc:Fallback>
                <p:oleObj name="Лист" r:id="rId5" imgW="6943585" imgH="246681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60350"/>
                        <a:ext cx="8782050" cy="461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7924694"/>
              </p:ext>
            </p:extLst>
          </p:nvPr>
        </p:nvGraphicFramePr>
        <p:xfrm>
          <a:off x="104775" y="779463"/>
          <a:ext cx="8843963" cy="501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4" name="Лист" r:id="rId4" imgW="7696110" imgH="4372142" progId="Excel.Sheet.8">
                  <p:embed/>
                </p:oleObj>
              </mc:Choice>
              <mc:Fallback>
                <p:oleObj name="Лист" r:id="rId4" imgW="7696110" imgH="437214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5016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январь-декабрь 2021 года и 2022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9258399"/>
              </p:ext>
            </p:extLst>
          </p:nvPr>
        </p:nvGraphicFramePr>
        <p:xfrm>
          <a:off x="4859338" y="2276872"/>
          <a:ext cx="3797300" cy="20882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0" name="Лист" r:id="rId3" imgW="2581241" imgH="942848" progId="Excel.Sheet.8">
                  <p:embed/>
                </p:oleObj>
              </mc:Choice>
              <mc:Fallback>
                <p:oleObj name="Лист" r:id="rId3" imgW="2581241" imgH="942848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276872"/>
                        <a:ext cx="3797300" cy="208823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1249033"/>
              </p:ext>
            </p:extLst>
          </p:nvPr>
        </p:nvGraphicFramePr>
        <p:xfrm>
          <a:off x="539750" y="2276475"/>
          <a:ext cx="3887788" cy="2160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1" name="Лист" r:id="rId5" imgW="1971641" imgH="761865" progId="Excel.Sheet.8">
                  <p:embed/>
                </p:oleObj>
              </mc:Choice>
              <mc:Fallback>
                <p:oleObj name="Лист" r:id="rId5" imgW="1971641" imgH="761865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76475"/>
                        <a:ext cx="3887788" cy="216063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8449298"/>
              </p:ext>
            </p:extLst>
          </p:nvPr>
        </p:nvGraphicFramePr>
        <p:xfrm>
          <a:off x="182563" y="908050"/>
          <a:ext cx="8834437" cy="252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2" name="Лист" r:id="rId3" imgW="6410443" imgH="1343159" progId="Excel.Sheet.8">
                  <p:embed/>
                </p:oleObj>
              </mc:Choice>
              <mc:Fallback>
                <p:oleObj name="Лист" r:id="rId3" imgW="6410443" imgH="1343159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563" y="908050"/>
                        <a:ext cx="8834437" cy="2524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январь-декабрь</a:t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2022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59148057"/>
              </p:ext>
            </p:extLst>
          </p:nvPr>
        </p:nvGraphicFramePr>
        <p:xfrm>
          <a:off x="4643438" y="1341438"/>
          <a:ext cx="4100512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77" name="Лист" r:id="rId3" imgW="2028900" imgH="571462" progId="Excel.Sheet.8">
                  <p:embed/>
                </p:oleObj>
              </mc:Choice>
              <mc:Fallback>
                <p:oleObj name="Лист" r:id="rId3" imgW="2028900" imgH="571462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1341438"/>
                        <a:ext cx="4100512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6526015"/>
              </p:ext>
            </p:extLst>
          </p:nvPr>
        </p:nvGraphicFramePr>
        <p:xfrm>
          <a:off x="4643438" y="1341438"/>
          <a:ext cx="4081462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78" name="Лист" r:id="rId5" imgW="2019257" imgH="199891" progId="Excel.Sheet.8">
                  <p:embed/>
                </p:oleObj>
              </mc:Choice>
              <mc:Fallback>
                <p:oleObj name="Лист" r:id="rId5" imgW="2019257" imgH="199891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1341438"/>
                        <a:ext cx="4081462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0471139"/>
              </p:ext>
            </p:extLst>
          </p:nvPr>
        </p:nvGraphicFramePr>
        <p:xfrm>
          <a:off x="4572000" y="3933825"/>
          <a:ext cx="3952875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79" name="Лист" r:id="rId7" imgW="2019257" imgH="952666" progId="Excel.Sheet.8">
                  <p:embed/>
                </p:oleObj>
              </mc:Choice>
              <mc:Fallback>
                <p:oleObj name="Лист" r:id="rId7" imgW="2019257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208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5916782"/>
              </p:ext>
            </p:extLst>
          </p:nvPr>
        </p:nvGraphicFramePr>
        <p:xfrm>
          <a:off x="468313" y="1052513"/>
          <a:ext cx="4292600" cy="348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80" name="Лист" r:id="rId9" imgW="2028900" imgH="952666" progId="Excel.Sheet.8">
                  <p:embed/>
                </p:oleObj>
              </mc:Choice>
              <mc:Fallback>
                <p:oleObj name="Лист" r:id="rId9" imgW="2028900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3484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3575156"/>
              </p:ext>
            </p:extLst>
          </p:nvPr>
        </p:nvGraphicFramePr>
        <p:xfrm>
          <a:off x="611188" y="3789363"/>
          <a:ext cx="4000500" cy="261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81" name="Лист" r:id="rId11" imgW="2028900" imgH="762064" progId="Excel.Sheet.8">
                  <p:embed/>
                </p:oleObj>
              </mc:Choice>
              <mc:Fallback>
                <p:oleObj name="Лист" r:id="rId11" imgW="2028900" imgH="762064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614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4688647"/>
              </p:ext>
            </p:extLst>
          </p:nvPr>
        </p:nvGraphicFramePr>
        <p:xfrm>
          <a:off x="107950" y="1196975"/>
          <a:ext cx="8763000" cy="426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37" name="Лист" r:id="rId4" imgW="7134386" imgH="2486082" progId="Excel.Sheet.8">
                  <p:embed/>
                </p:oleObj>
              </mc:Choice>
              <mc:Fallback>
                <p:oleObj name="Лист" r:id="rId4" imgW="7134386" imgH="248608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63000" cy="426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3805337"/>
              </p:ext>
            </p:extLst>
          </p:nvPr>
        </p:nvGraphicFramePr>
        <p:xfrm>
          <a:off x="250825" y="981075"/>
          <a:ext cx="8720138" cy="428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92" name="Лист" r:id="rId3" imgW="7258028" imgH="2276558" progId="Excel.Sheet.8">
                  <p:embed/>
                </p:oleObj>
              </mc:Choice>
              <mc:Fallback>
                <p:oleObj name="Лист" r:id="rId3" imgW="7258028" imgH="2276558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0138" cy="4283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2000" b="1" i="1" dirty="0" smtClean="0">
                <a:solidFill>
                  <a:srgbClr val="002060"/>
                </a:solidFill>
              </a:rPr>
              <a:t>январь-декабрь </a:t>
            </a:r>
            <a:r>
              <a:rPr lang="ru-RU" sz="20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285315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январь-декабрь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1414,7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81,9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1032,7</a:t>
                      </a:r>
                      <a:endParaRPr lang="ru-RU" sz="1400" dirty="0" smtClean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2022-2024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93487,0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2018-2023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2883,3</a:t>
                      </a:r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январь-декабрь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5908278"/>
              </p:ext>
            </p:extLst>
          </p:nvPr>
        </p:nvGraphicFramePr>
        <p:xfrm>
          <a:off x="357188" y="1500173"/>
          <a:ext cx="8429625" cy="5547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январь-декабрь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2014-2023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1000,2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30,0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402680,8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178792,9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автомобиля для организации и осуществления мероприятий по работе с семьями, имеющих детей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809,1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113,4</a:t>
                      </a:r>
                      <a:endParaRPr lang="ru-RU" sz="1300" dirty="0" smtClean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44226,6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январь-декабрь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7265368"/>
              </p:ext>
            </p:extLst>
          </p:nvPr>
        </p:nvGraphicFramePr>
        <p:xfrm>
          <a:off x="457200" y="1285875"/>
          <a:ext cx="8229600" cy="545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январь-декабрь </a:t>
                      </a:r>
                      <a:r>
                        <a:rPr lang="ru-RU" sz="1600" dirty="0" smtClean="0"/>
                        <a:t>2022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391,6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498,3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348,2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</a:t>
                      </a:r>
                      <a:r>
                        <a:rPr lang="ru-RU" sz="1400" smtClean="0">
                          <a:latin typeface="+mn-lt"/>
                        </a:rPr>
                        <a:t>2 октября 2020 </a:t>
                      </a:r>
                      <a:r>
                        <a:rPr lang="ru-RU" sz="1400" dirty="0" smtClean="0">
                          <a:latin typeface="+mn-lt"/>
                        </a:rPr>
                        <a:t>года </a:t>
                      </a:r>
                      <a:r>
                        <a:rPr lang="ru-RU" sz="1400" smtClean="0">
                          <a:latin typeface="+mn-lt"/>
                        </a:rPr>
                        <a:t>№ 103-ЗО </a:t>
                      </a:r>
                      <a:r>
                        <a:rPr lang="ru-RU" sz="1400" dirty="0" smtClean="0">
                          <a:latin typeface="+mn-lt"/>
                        </a:rPr>
                        <a:t>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424,4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</a:t>
            </a:r>
            <a:r>
              <a:rPr lang="ru-RU" sz="1800" b="1" i="1" dirty="0" smtClean="0">
                <a:solidFill>
                  <a:srgbClr val="002060"/>
                </a:solidFill>
              </a:rPr>
              <a:t>–декабрь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5573553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  </a:t>
                      </a:r>
                      <a:r>
                        <a:rPr lang="ru-RU" sz="1400" dirty="0" smtClean="0"/>
                        <a:t>-декабрь 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2022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4577,4</a:t>
                      </a:r>
                      <a:endParaRPr lang="ru-RU" sz="1400" dirty="0" smtClean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17411,0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</a:t>
                      </a:r>
                      <a:r>
                        <a:rPr lang="ru-RU" sz="1300" b="1" dirty="0" smtClean="0"/>
                        <a:t>2021-2025 </a:t>
                      </a:r>
                      <a:r>
                        <a:rPr lang="ru-RU" sz="1300" b="1" dirty="0" smtClean="0"/>
                        <a:t>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7122,5</a:t>
                      </a:r>
                      <a:endParaRPr lang="ru-RU" sz="1300" b="1" dirty="0" smtClean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300,0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1900" b="1" i="1" dirty="0" smtClean="0">
                <a:solidFill>
                  <a:srgbClr val="002060"/>
                </a:solidFill>
              </a:rPr>
              <a:t>январь-декабрь </a:t>
            </a:r>
            <a:r>
              <a:rPr lang="ru-RU" sz="1900" b="1" i="1" dirty="0" smtClean="0">
                <a:solidFill>
                  <a:srgbClr val="002060"/>
                </a:solidFill>
              </a:rPr>
              <a:t>2022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7654980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baseline="0" dirty="0" smtClean="0"/>
                        <a:t>–декабрь </a:t>
                      </a:r>
                      <a:r>
                        <a:rPr lang="ru-RU" sz="1300" dirty="0" smtClean="0"/>
                        <a:t>2022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2018-2024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67815,8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1002,7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«Комплексное развитие сельских территорий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2021-2023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831,6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1435,8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25662</TotalTime>
  <Words>892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январь-декабрь 2021 года и 2022 года (в тыс.руб.)</vt:lpstr>
      <vt:lpstr>Презентация PowerPoint</vt:lpstr>
      <vt:lpstr>Исполнение по безвозмездным поступлениям за январь-декабрь  2022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январь-декабрь 2022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январь-декабрь 2022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январь-декабрь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–декабрь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январь-декабрь 2022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Natasha</cp:lastModifiedBy>
  <cp:revision>2212</cp:revision>
  <cp:lastPrinted>2022-09-14T09:49:25Z</cp:lastPrinted>
  <dcterms:modified xsi:type="dcterms:W3CDTF">2023-01-23T09:45:33Z</dcterms:modified>
</cp:coreProperties>
</file>