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58983.7</c:v>
                </c:pt>
                <c:pt idx="1">
                  <c:v>60524.6</c:v>
                </c:pt>
                <c:pt idx="2">
                  <c:v>134662.70000000001</c:v>
                </c:pt>
                <c:pt idx="3">
                  <c:v>147.19999999999999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Культура и кинематография</c:v>
                </c:pt>
                <c:pt idx="2">
                  <c:v>Социальная политика</c:v>
                </c:pt>
                <c:pt idx="3">
                  <c:v>ЖКХ</c:v>
                </c:pt>
                <c:pt idx="4">
                  <c:v>Национальная экономика</c:v>
                </c:pt>
                <c:pt idx="5">
                  <c:v>Прочие расходы</c:v>
                </c:pt>
              </c:strCache>
            </c:strRef>
          </c:cat>
          <c:val>
            <c:numRef>
              <c:f>Лист1!$B$2:$B$7</c:f>
              <c:numCache>
                <c:formatCode>0.00%</c:formatCode>
                <c:ptCount val="6"/>
                <c:pt idx="0">
                  <c:v>0.53300000000000003</c:v>
                </c:pt>
                <c:pt idx="1">
                  <c:v>7.3999999999999996E-2</c:v>
                </c:pt>
                <c:pt idx="2">
                  <c:v>6.9000000000000034E-2</c:v>
                </c:pt>
                <c:pt idx="3">
                  <c:v>7.8000000000000014E-2</c:v>
                </c:pt>
                <c:pt idx="4">
                  <c:v>3.9000000000000014E-2</c:v>
                </c:pt>
                <c:pt idx="5">
                  <c:v>0.20700000000000005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5350296696615851"/>
          <c:y val="0"/>
          <c:w val="0.33671116880461704"/>
          <c:h val="0.99976522397289169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D4D2FC-EE8B-4C10-9504-6CCAA7B417C9}" type="datetimeFigureOut">
              <a:rPr lang="ru-RU" smtClean="0"/>
              <a:t>13.10.2014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D14DC-1388-4821-88D8-76378764F78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D14DC-1388-4821-88D8-76378764F78C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500042"/>
            <a:ext cx="7851648" cy="2700358"/>
          </a:xfrm>
        </p:spPr>
        <p:txBody>
          <a:bodyPr>
            <a:noAutofit/>
          </a:bodyPr>
          <a:lstStyle/>
          <a:p>
            <a:pPr algn="ctr"/>
            <a:r>
              <a:rPr lang="ru-RU" sz="3600" b="0" dirty="0" smtClean="0"/>
              <a:t>Структура безвозмездных поступлений в консолидированный бюджет муниципального образования «Карсунский район» </a:t>
            </a:r>
            <a:r>
              <a:rPr lang="ru-RU" sz="3600" b="0" dirty="0" smtClean="0"/>
              <a:t>на 2014 </a:t>
            </a:r>
            <a:r>
              <a:rPr lang="ru-RU" sz="3600" b="0" dirty="0" smtClean="0"/>
              <a:t>года </a:t>
            </a:r>
            <a:r>
              <a:rPr lang="ru-RU" sz="3600" b="0" dirty="0" smtClean="0"/>
              <a:t>     (</a:t>
            </a:r>
            <a:r>
              <a:rPr lang="ru-RU" sz="3600" b="0" dirty="0" smtClean="0"/>
              <a:t>тыс. руб.)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3415174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71472" y="3786190"/>
          <a:ext cx="7858180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0" dirty="0" smtClean="0"/>
              <a:t>Расходы консолидированного бюджета муниципального образования «Карсунский район» на 2014 год -321148,2 тыс. руб.</a:t>
            </a:r>
            <a:endParaRPr lang="ru-RU" sz="3200" b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3286124"/>
            <a:ext cx="7772400" cy="257176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Дефицит </a:t>
            </a:r>
            <a:r>
              <a:rPr lang="ru-RU" sz="3200" dirty="0" smtClean="0"/>
              <a:t>консолидированного бюджета муниципального образования «Карсунский район» на 2014 год </a:t>
            </a:r>
            <a:r>
              <a:rPr lang="ru-RU" sz="3200" dirty="0" smtClean="0"/>
              <a:t>– 3327,0 тыс</a:t>
            </a:r>
            <a:r>
              <a:rPr lang="ru-RU" sz="3200" dirty="0" smtClean="0"/>
              <a:t>. руб.</a:t>
            </a:r>
            <a:r>
              <a:rPr lang="ru-RU" sz="3200" dirty="0" smtClean="0"/>
              <a:t> </a:t>
            </a: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0"/>
            <a:ext cx="7772400" cy="2679192"/>
          </a:xfrm>
        </p:spPr>
        <p:txBody>
          <a:bodyPr/>
          <a:lstStyle/>
          <a:p>
            <a:pPr algn="ctr"/>
            <a:r>
              <a:rPr lang="ru-RU" sz="3500" b="0" dirty="0" smtClean="0"/>
              <a:t>Структура расходов консолидированного бюджета муниципального образования «Карсунский район» </a:t>
            </a:r>
            <a:r>
              <a:rPr lang="ru-RU" sz="3500" b="0" dirty="0" smtClean="0"/>
              <a:t>на 2014 год</a:t>
            </a:r>
            <a:br>
              <a:rPr lang="ru-RU" sz="3500" b="0" dirty="0" smtClean="0"/>
            </a:br>
            <a:r>
              <a:rPr lang="ru-RU" sz="3500" b="0" dirty="0" smtClean="0"/>
              <a:t> </a:t>
            </a:r>
            <a:r>
              <a:rPr lang="ru-RU" sz="3500" b="0" dirty="0" smtClean="0"/>
              <a:t>(%)</a:t>
            </a:r>
            <a:endParaRPr lang="ru-RU" sz="35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3939046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571472" y="2357430"/>
          <a:ext cx="7786742" cy="45005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118</TotalTime>
  <Words>70</Words>
  <PresentationFormat>Экран (4:3)</PresentationFormat>
  <Paragraphs>5</Paragraphs>
  <Slides>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Поток</vt:lpstr>
      <vt:lpstr>Структура безвозмездных поступлений в консолидированный бюджет муниципального образования «Карсунский район» на 2014 года      (тыс. руб.)</vt:lpstr>
      <vt:lpstr>Расходы консолидированного бюджета муниципального образования «Карсунский район» на 2014 год -321148,2 тыс. руб.</vt:lpstr>
      <vt:lpstr>Структура расходов консолидированного бюджета муниципального образования «Карсунский район» на 2014 год  (%)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на 2014 года      (тыс. руб.)</dc:title>
  <cp:lastModifiedBy>Администрация </cp:lastModifiedBy>
  <cp:revision>15</cp:revision>
  <dcterms:modified xsi:type="dcterms:W3CDTF">2014-10-13T06:17:00Z</dcterms:modified>
</cp:coreProperties>
</file>