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0" r:id="rId3"/>
    <p:sldId id="297" r:id="rId4"/>
    <p:sldId id="298" r:id="rId5"/>
    <p:sldId id="268" r:id="rId6"/>
    <p:sldId id="296" r:id="rId7"/>
    <p:sldId id="300" r:id="rId8"/>
    <p:sldId id="269" r:id="rId9"/>
    <p:sldId id="270" r:id="rId10"/>
    <p:sldId id="272" r:id="rId11"/>
    <p:sldId id="273" r:id="rId12"/>
    <p:sldId id="274" r:id="rId13"/>
    <p:sldId id="301" r:id="rId14"/>
    <p:sldId id="307" r:id="rId15"/>
    <p:sldId id="276" r:id="rId16"/>
    <p:sldId id="279" r:id="rId17"/>
    <p:sldId id="282" r:id="rId18"/>
    <p:sldId id="278" r:id="rId19"/>
    <p:sldId id="283" r:id="rId20"/>
    <p:sldId id="284" r:id="rId21"/>
    <p:sldId id="286" r:id="rId22"/>
    <p:sldId id="287" r:id="rId23"/>
    <p:sldId id="306" r:id="rId24"/>
    <p:sldId id="260" r:id="rId25"/>
    <p:sldId id="264" r:id="rId26"/>
    <p:sldId id="294" r:id="rId27"/>
    <p:sldId id="295" r:id="rId28"/>
    <p:sldId id="303" r:id="rId29"/>
    <p:sldId id="304" r:id="rId30"/>
    <p:sldId id="305" r:id="rId31"/>
    <p:sldId id="308" r:id="rId32"/>
    <p:sldId id="267"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12" autoAdjust="0"/>
    <p:restoredTop sz="94624" autoAdjust="0"/>
  </p:normalViewPr>
  <p:slideViewPr>
    <p:cSldViewPr>
      <p:cViewPr>
        <p:scale>
          <a:sx n="73" d="100"/>
          <a:sy n="73" d="100"/>
        </p:scale>
        <p:origin x="-1422" y="-402"/>
      </p:cViewPr>
      <p:guideLst>
        <p:guide orient="horz" pos="2160"/>
        <p:guide pos="2880"/>
      </p:guideLst>
    </p:cSldViewPr>
  </p:slideViewPr>
  <p:outlineViewPr>
    <p:cViewPr>
      <p:scale>
        <a:sx n="33" d="100"/>
        <a:sy n="33" d="100"/>
      </p:scale>
      <p:origin x="0" y="2501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69A62D0E-617E-4E82-896E-AEB097FD9E46}" type="datetimeFigureOut">
              <a:rPr lang="ru-RU" smtClean="0"/>
              <a:pPr/>
              <a:t>19.09.2018</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A371D4A9-7943-4247-807B-8651E4520B19}"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A62D0E-617E-4E82-896E-AEB097FD9E46}" type="datetimeFigureOut">
              <a:rPr lang="ru-RU" smtClean="0"/>
              <a:pPr/>
              <a:t>19.09.2018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371D4A9-7943-4247-807B-8651E4520B1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69A62D0E-617E-4E82-896E-AEB097FD9E46}" type="datetimeFigureOut">
              <a:rPr lang="ru-RU" smtClean="0"/>
              <a:pPr/>
              <a:t>19.09.2018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371D4A9-7943-4247-807B-8651E4520B19}"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9A62D0E-617E-4E82-896E-AEB097FD9E46}" type="datetimeFigureOut">
              <a:rPr lang="ru-RU" smtClean="0"/>
              <a:pPr/>
              <a:t>19.09.2018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371D4A9-7943-4247-807B-8651E4520B1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69A62D0E-617E-4E82-896E-AEB097FD9E46}" type="datetimeFigureOut">
              <a:rPr lang="ru-RU" smtClean="0"/>
              <a:pPr/>
              <a:t>19.09.2018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371D4A9-7943-4247-807B-8651E4520B1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69A62D0E-617E-4E82-896E-AEB097FD9E46}" type="datetimeFigureOut">
              <a:rPr lang="ru-RU" smtClean="0"/>
              <a:pPr/>
              <a:t>19.09.2018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371D4A9-7943-4247-807B-8651E4520B1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9A62D0E-617E-4E82-896E-AEB097FD9E46}" type="datetimeFigureOut">
              <a:rPr lang="ru-RU" smtClean="0"/>
              <a:pPr/>
              <a:t>19.09.2018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371D4A9-7943-4247-807B-8651E4520B1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9A62D0E-617E-4E82-896E-AEB097FD9E46}" type="datetimeFigureOut">
              <a:rPr lang="ru-RU" smtClean="0"/>
              <a:pPr/>
              <a:t>19.09.2018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371D4A9-7943-4247-807B-8651E4520B1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69A62D0E-617E-4E82-896E-AEB097FD9E46}" type="datetimeFigureOut">
              <a:rPr lang="ru-RU" smtClean="0"/>
              <a:pPr/>
              <a:t>19.09.2018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A371D4A9-7943-4247-807B-8651E4520B19}"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A62D0E-617E-4E82-896E-AEB097FD9E46}" type="datetimeFigureOut">
              <a:rPr lang="ru-RU" smtClean="0"/>
              <a:pPr/>
              <a:t>19.09.2018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371D4A9-7943-4247-807B-8651E4520B1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A62D0E-617E-4E82-896E-AEB097FD9E46}" type="datetimeFigureOut">
              <a:rPr lang="ru-RU" smtClean="0"/>
              <a:pPr/>
              <a:t>19.09.2018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371D4A9-7943-4247-807B-8651E4520B1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9A62D0E-617E-4E82-896E-AEB097FD9E46}" type="datetimeFigureOut">
              <a:rPr lang="ru-RU" smtClean="0"/>
              <a:pPr/>
              <a:t>19.09.2018</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371D4A9-7943-4247-807B-8651E4520B19}"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8.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hyperlink" Target="mailto:econom@karsunmo.ru" TargetMode="Externa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Содержимое 3" descr="карсун основан.png"/>
          <p:cNvPicPr>
            <a:picLocks noGrp="1" noChangeAspect="1"/>
          </p:cNvPicPr>
          <p:nvPr>
            <p:ph idx="1"/>
          </p:nvPr>
        </p:nvPicPr>
        <p:blipFill>
          <a:blip r:embed="rId2" cstate="print"/>
          <a:stretch>
            <a:fillRect/>
          </a:stretch>
        </p:blipFill>
        <p:spPr>
          <a:xfrm>
            <a:off x="0" y="642918"/>
            <a:ext cx="9144000" cy="6215082"/>
          </a:xfrm>
        </p:spPr>
      </p:pic>
      <p:pic>
        <p:nvPicPr>
          <p:cNvPr id="6" name="Рисунок 5" descr="karsun.gif"/>
          <p:cNvPicPr>
            <a:picLocks noChangeAspect="1"/>
          </p:cNvPicPr>
          <p:nvPr/>
        </p:nvPicPr>
        <p:blipFill>
          <a:blip r:embed="rId3" cstate="print"/>
          <a:stretch>
            <a:fillRect/>
          </a:stretch>
        </p:blipFill>
        <p:spPr>
          <a:xfrm>
            <a:off x="357158" y="428604"/>
            <a:ext cx="8358246" cy="1000128"/>
          </a:xfrm>
          <a:prstGeom prst="rect">
            <a:avLst/>
          </a:prstGeom>
        </p:spPr>
      </p:pic>
      <p:sp>
        <p:nvSpPr>
          <p:cNvPr id="8" name="TextBox 7"/>
          <p:cNvSpPr txBox="1"/>
          <p:nvPr/>
        </p:nvSpPr>
        <p:spPr>
          <a:xfrm>
            <a:off x="6372200" y="3798332"/>
            <a:ext cx="184731" cy="369332"/>
          </a:xfrm>
          <a:prstGeom prst="rect">
            <a:avLst/>
          </a:prstGeom>
          <a:noFill/>
        </p:spPr>
        <p:txBody>
          <a:bodyPr wrap="none" rtlCol="0">
            <a:spAutoFit/>
          </a:bodyPr>
          <a:lstStyle/>
          <a:p>
            <a:endParaRPr lang="ru-RU" dirty="0"/>
          </a:p>
        </p:txBody>
      </p:sp>
      <p:sp>
        <p:nvSpPr>
          <p:cNvPr id="9" name="TextBox 8"/>
          <p:cNvSpPr txBox="1"/>
          <p:nvPr/>
        </p:nvSpPr>
        <p:spPr>
          <a:xfrm>
            <a:off x="0" y="1571612"/>
            <a:ext cx="9144001" cy="769441"/>
          </a:xfrm>
          <a:prstGeom prst="rect">
            <a:avLst/>
          </a:prstGeom>
          <a:noFill/>
        </p:spPr>
        <p:txBody>
          <a:bodyPr wrap="square" rtlCol="0">
            <a:spAutoFit/>
          </a:bodyPr>
          <a:lstStyle/>
          <a:p>
            <a:pPr algn="ctr"/>
            <a:r>
              <a:rPr lang="ru-RU" sz="4400" b="1" i="1" dirty="0" smtClean="0">
                <a:solidFill>
                  <a:schemeClr val="accent1">
                    <a:lumMod val="50000"/>
                  </a:schemeClr>
                </a:solidFill>
              </a:rPr>
              <a:t>   </a:t>
            </a:r>
            <a:endParaRPr lang="ru-RU" sz="4400" b="1" i="1" dirty="0">
              <a:solidFill>
                <a:schemeClr val="accent1">
                  <a:lumMod val="50000"/>
                </a:schemeClr>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188640"/>
            <a:ext cx="6072230" cy="1857388"/>
          </a:xfrm>
        </p:spPr>
        <p:txBody>
          <a:bodyPr/>
          <a:lstStyle/>
          <a:p>
            <a:pPr algn="ctr"/>
            <a:r>
              <a:rPr lang="en-US" b="1" dirty="0">
                <a:solidFill>
                  <a:schemeClr val="tx2">
                    <a:lumMod val="50000"/>
                  </a:schemeClr>
                </a:solidFill>
              </a:rPr>
              <a:t>Head </a:t>
            </a:r>
            <a:r>
              <a:rPr lang="ru-RU" b="1" dirty="0" smtClean="0">
                <a:solidFill>
                  <a:schemeClr val="tx2">
                    <a:lumMod val="50000"/>
                  </a:schemeClr>
                </a:solidFill>
              </a:rPr>
              <a:t/>
            </a:r>
            <a:br>
              <a:rPr lang="ru-RU" b="1" dirty="0" smtClean="0">
                <a:solidFill>
                  <a:schemeClr val="tx2">
                    <a:lumMod val="50000"/>
                  </a:schemeClr>
                </a:solidFill>
              </a:rPr>
            </a:br>
            <a:r>
              <a:rPr lang="en-US" b="1" dirty="0" smtClean="0">
                <a:solidFill>
                  <a:schemeClr val="tx2">
                    <a:lumMod val="50000"/>
                  </a:schemeClr>
                </a:solidFill>
              </a:rPr>
              <a:t>of </a:t>
            </a:r>
            <a:r>
              <a:rPr lang="en-US" b="1" dirty="0">
                <a:solidFill>
                  <a:schemeClr val="tx2">
                    <a:lumMod val="50000"/>
                  </a:schemeClr>
                </a:solidFill>
              </a:rPr>
              <a:t>administration of the Municipal formation "</a:t>
            </a:r>
            <a:r>
              <a:rPr lang="en-US" b="1" dirty="0" err="1">
                <a:solidFill>
                  <a:schemeClr val="tx2">
                    <a:lumMod val="50000"/>
                  </a:schemeClr>
                </a:solidFill>
              </a:rPr>
              <a:t>Karsunsky</a:t>
            </a:r>
            <a:r>
              <a:rPr lang="en-US" b="1" dirty="0">
                <a:solidFill>
                  <a:schemeClr val="tx2">
                    <a:lumMod val="50000"/>
                  </a:schemeClr>
                </a:solidFill>
              </a:rPr>
              <a:t> district" of the Ulyanovsk region </a:t>
            </a:r>
            <a:r>
              <a:rPr lang="en-US" b="1" dirty="0" err="1">
                <a:solidFill>
                  <a:schemeClr val="tx2">
                    <a:lumMod val="50000"/>
                  </a:schemeClr>
                </a:solidFill>
              </a:rPr>
              <a:t>Chubarov</a:t>
            </a:r>
            <a:r>
              <a:rPr lang="en-US" b="1" dirty="0">
                <a:solidFill>
                  <a:schemeClr val="tx2">
                    <a:lumMod val="50000"/>
                  </a:schemeClr>
                </a:solidFill>
              </a:rPr>
              <a:t> Vladimir </a:t>
            </a:r>
            <a:r>
              <a:rPr lang="en-US" b="1" dirty="0" err="1">
                <a:solidFill>
                  <a:schemeClr val="tx2">
                    <a:lumMod val="50000"/>
                  </a:schemeClr>
                </a:solidFill>
              </a:rPr>
              <a:t>Borisovich</a:t>
            </a:r>
            <a:r>
              <a:rPr lang="ru-RU" b="1" dirty="0" smtClean="0">
                <a:solidFill>
                  <a:schemeClr val="tx2">
                    <a:lumMod val="50000"/>
                  </a:schemeClr>
                </a:solidFill>
              </a:rPr>
              <a:t>          </a:t>
            </a:r>
            <a:endParaRPr lang="ru-RU" b="1" dirty="0">
              <a:solidFill>
                <a:schemeClr val="tx2">
                  <a:lumMod val="50000"/>
                </a:schemeClr>
              </a:solidFill>
            </a:endParaRPr>
          </a:p>
        </p:txBody>
      </p:sp>
      <p:sp>
        <p:nvSpPr>
          <p:cNvPr id="3" name="Текст 2"/>
          <p:cNvSpPr>
            <a:spLocks noGrp="1"/>
          </p:cNvSpPr>
          <p:nvPr>
            <p:ph type="body" idx="2"/>
          </p:nvPr>
        </p:nvSpPr>
        <p:spPr>
          <a:xfrm>
            <a:off x="285720" y="2214554"/>
            <a:ext cx="8572560" cy="4033846"/>
          </a:xfrm>
        </p:spPr>
        <p:txBody>
          <a:bodyPr>
            <a:noAutofit/>
          </a:bodyPr>
          <a:lstStyle/>
          <a:p>
            <a:endParaRPr lang="ru-RU" sz="1600" dirty="0" smtClean="0">
              <a:solidFill>
                <a:schemeClr val="tx2">
                  <a:lumMod val="50000"/>
                </a:schemeClr>
              </a:solidFill>
            </a:endParaRPr>
          </a:p>
          <a:p>
            <a:r>
              <a:rPr lang="en-US" sz="1600" dirty="0" smtClean="0">
                <a:solidFill>
                  <a:schemeClr val="tx2">
                    <a:lumMod val="50000"/>
                  </a:schemeClr>
                </a:solidFill>
              </a:rPr>
              <a:t>Dear </a:t>
            </a:r>
            <a:r>
              <a:rPr lang="en-US" sz="1600" dirty="0">
                <a:solidFill>
                  <a:schemeClr val="tx2">
                    <a:lumMod val="50000"/>
                  </a:schemeClr>
                </a:solidFill>
              </a:rPr>
              <a:t>Sirs</a:t>
            </a:r>
            <a:r>
              <a:rPr lang="en-US" sz="1600" dirty="0" smtClean="0">
                <a:solidFill>
                  <a:schemeClr val="tx2">
                    <a:lumMod val="50000"/>
                  </a:schemeClr>
                </a:solidFill>
              </a:rPr>
              <a:t>!</a:t>
            </a:r>
            <a:endParaRPr lang="ru-RU" sz="1600" dirty="0" smtClean="0">
              <a:solidFill>
                <a:schemeClr val="tx2">
                  <a:lumMod val="50000"/>
                </a:schemeClr>
              </a:solidFill>
            </a:endParaRPr>
          </a:p>
          <a:p>
            <a:r>
              <a:rPr lang="en-US" sz="1600" dirty="0" smtClean="0">
                <a:solidFill>
                  <a:schemeClr val="tx2">
                    <a:lumMod val="50000"/>
                  </a:schemeClr>
                </a:solidFill>
              </a:rPr>
              <a:t>I </a:t>
            </a:r>
            <a:r>
              <a:rPr lang="en-US" sz="1600" dirty="0">
                <a:solidFill>
                  <a:schemeClr val="tx2">
                    <a:lumMod val="50000"/>
                  </a:schemeClr>
                </a:solidFill>
              </a:rPr>
              <a:t>appeal to you, business people, on behalf of the residents and administration of the municipality "</a:t>
            </a:r>
            <a:r>
              <a:rPr lang="en-US" sz="1600" dirty="0" err="1">
                <a:solidFill>
                  <a:schemeClr val="tx2">
                    <a:lumMod val="50000"/>
                  </a:schemeClr>
                </a:solidFill>
              </a:rPr>
              <a:t>Karsunsky</a:t>
            </a:r>
            <a:r>
              <a:rPr lang="en-US" sz="1600" dirty="0">
                <a:solidFill>
                  <a:schemeClr val="tx2">
                    <a:lumMod val="50000"/>
                  </a:schemeClr>
                </a:solidFill>
              </a:rPr>
              <a:t> district". Today </a:t>
            </a:r>
            <a:r>
              <a:rPr lang="en-US" sz="1600" dirty="0" err="1">
                <a:solidFill>
                  <a:schemeClr val="tx2">
                    <a:lumMod val="50000"/>
                  </a:schemeClr>
                </a:solidFill>
              </a:rPr>
              <a:t>Karsun</a:t>
            </a:r>
            <a:r>
              <a:rPr lang="en-US" sz="1600" dirty="0">
                <a:solidFill>
                  <a:schemeClr val="tx2">
                    <a:lumMod val="50000"/>
                  </a:schemeClr>
                </a:solidFill>
              </a:rPr>
              <a:t> district is a convenient platform for the implementation of your ideas, the development of production. There are areas for production, high-quality forest </a:t>
            </a:r>
            <a:r>
              <a:rPr lang="en-US" sz="1600" dirty="0" err="1">
                <a:solidFill>
                  <a:schemeClr val="tx2">
                    <a:lumMod val="50000"/>
                  </a:schemeClr>
                </a:solidFill>
              </a:rPr>
              <a:t>resources,mineral</a:t>
            </a:r>
            <a:r>
              <a:rPr lang="en-US" sz="1600" dirty="0">
                <a:solidFill>
                  <a:schemeClr val="tx2">
                    <a:lumMod val="50000"/>
                  </a:schemeClr>
                </a:solidFill>
              </a:rPr>
              <a:t> deposits. For my part, I guarantee comprehensive and full support of conscientious and effective owners in industry, agriculture and business. The priority direction of the policy of the administration of the municipality and my work as The head of the district administration is to form the most favorable investment climate in the district, international and interregional relations, the refraction of negative trends in the development of the economy of the district. All this is done for the benefit of the residents of the district, its future. </a:t>
            </a:r>
            <a:r>
              <a:rPr lang="en-US" sz="1600" dirty="0" err="1">
                <a:solidFill>
                  <a:schemeClr val="tx2">
                    <a:lumMod val="50000"/>
                  </a:schemeClr>
                </a:solidFill>
              </a:rPr>
              <a:t>Karsun</a:t>
            </a:r>
            <a:r>
              <a:rPr lang="en-US" sz="1600" dirty="0">
                <a:solidFill>
                  <a:schemeClr val="tx2">
                    <a:lumMod val="50000"/>
                  </a:schemeClr>
                </a:solidFill>
              </a:rPr>
              <a:t> district is open for long-term and fruitful cooperation. Welcome!</a:t>
            </a:r>
            <a:endParaRPr lang="ru-RU" sz="1600" dirty="0">
              <a:solidFill>
                <a:schemeClr val="tx2">
                  <a:lumMod val="50000"/>
                </a:schemeClr>
              </a:solidFill>
            </a:endParaRPr>
          </a:p>
        </p:txBody>
      </p:sp>
      <p:pic>
        <p:nvPicPr>
          <p:cNvPr id="5" name="Содержимое 4" descr="Чубаров В.Б..jpg"/>
          <p:cNvPicPr>
            <a:picLocks noGrp="1" noChangeAspect="1"/>
          </p:cNvPicPr>
          <p:nvPr>
            <p:ph sz="half" idx="1"/>
          </p:nvPr>
        </p:nvPicPr>
        <p:blipFill>
          <a:blip r:embed="rId2" cstate="print"/>
          <a:stretch>
            <a:fillRect/>
          </a:stretch>
        </p:blipFill>
        <p:spPr>
          <a:xfrm>
            <a:off x="7092280" y="-16431"/>
            <a:ext cx="1879633" cy="2500306"/>
          </a:xfrm>
        </p:spPr>
      </p:pic>
      <p:pic>
        <p:nvPicPr>
          <p:cNvPr id="7" name="Рисунок 6" descr="Рисунок1.png"/>
          <p:cNvPicPr>
            <a:picLocks noChangeAspect="1"/>
          </p:cNvPicPr>
          <p:nvPr/>
        </p:nvPicPr>
        <p:blipFill>
          <a:blip r:embed="rId3" cstate="print"/>
          <a:stretch>
            <a:fillRect/>
          </a:stretch>
        </p:blipFill>
        <p:spPr>
          <a:xfrm>
            <a:off x="0" y="-31806"/>
            <a:ext cx="1749407" cy="2500306"/>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323528" y="836712"/>
            <a:ext cx="8329642" cy="2786082"/>
          </a:xfrm>
        </p:spPr>
        <p:txBody>
          <a:bodyPr/>
          <a:lstStyle/>
          <a:p>
            <a:pPr algn="ctr"/>
            <a:r>
              <a:rPr lang="ru-RU" sz="3200" dirty="0" smtClean="0">
                <a:solidFill>
                  <a:schemeClr val="accent1">
                    <a:lumMod val="50000"/>
                  </a:schemeClr>
                </a:solidFill>
                <a:latin typeface="Times New Roman" pitchFamily="18" charset="0"/>
                <a:cs typeface="Times New Roman" pitchFamily="18" charset="0"/>
              </a:rPr>
              <a:t>     </a:t>
            </a:r>
            <a:r>
              <a:rPr lang="en-US" sz="4800" b="0" dirty="0">
                <a:solidFill>
                  <a:schemeClr val="accent1">
                    <a:lumMod val="50000"/>
                  </a:schemeClr>
                </a:solidFill>
                <a:latin typeface="Times New Roman" pitchFamily="18" charset="0"/>
                <a:cs typeface="Times New Roman" pitchFamily="18" charset="0"/>
              </a:rPr>
              <a:t>Historical information</a:t>
            </a:r>
            <a:endParaRPr lang="ru-RU" sz="4800" b="0" dirty="0" smtClean="0">
              <a:solidFill>
                <a:schemeClr val="accent1">
                  <a:lumMod val="50000"/>
                </a:schemeClr>
              </a:solidFill>
              <a:latin typeface="Times New Roman" pitchFamily="18" charset="0"/>
              <a:cs typeface="Times New Roman" pitchFamily="18" charset="0"/>
            </a:endParaRPr>
          </a:p>
          <a:p>
            <a:r>
              <a:rPr lang="en-US" sz="2000" dirty="0" smtClean="0">
                <a:solidFill>
                  <a:schemeClr val="accent1">
                    <a:lumMod val="50000"/>
                  </a:schemeClr>
                </a:solidFill>
                <a:latin typeface="Times New Roman" pitchFamily="18" charset="0"/>
                <a:cs typeface="Times New Roman" pitchFamily="18" charset="0"/>
              </a:rPr>
              <a:t>Founded </a:t>
            </a:r>
            <a:r>
              <a:rPr lang="en-US" sz="2000" dirty="0">
                <a:solidFill>
                  <a:schemeClr val="accent1">
                    <a:lumMod val="50000"/>
                  </a:schemeClr>
                </a:solidFill>
                <a:latin typeface="Times New Roman" pitchFamily="18" charset="0"/>
                <a:cs typeface="Times New Roman" pitchFamily="18" charset="0"/>
              </a:rPr>
              <a:t>in 1647 by decree of Tsar Alexei </a:t>
            </a:r>
            <a:r>
              <a:rPr lang="en-US" sz="2000" dirty="0" err="1">
                <a:solidFill>
                  <a:schemeClr val="accent1">
                    <a:lumMod val="50000"/>
                  </a:schemeClr>
                </a:solidFill>
                <a:latin typeface="Times New Roman" pitchFamily="18" charset="0"/>
                <a:cs typeface="Times New Roman" pitchFamily="18" charset="0"/>
              </a:rPr>
              <a:t>Mikhailovich</a:t>
            </a:r>
            <a:r>
              <a:rPr lang="en-US" sz="2000" dirty="0">
                <a:solidFill>
                  <a:schemeClr val="accent1">
                    <a:lumMod val="50000"/>
                  </a:schemeClr>
                </a:solidFill>
                <a:latin typeface="Times New Roman" pitchFamily="18" charset="0"/>
                <a:cs typeface="Times New Roman" pitchFamily="18" charset="0"/>
              </a:rPr>
              <a:t> </a:t>
            </a:r>
            <a:r>
              <a:rPr lang="en-US" sz="2000" dirty="0" err="1">
                <a:solidFill>
                  <a:schemeClr val="accent1">
                    <a:lumMod val="50000"/>
                  </a:schemeClr>
                </a:solidFill>
                <a:latin typeface="Times New Roman" pitchFamily="18" charset="0"/>
                <a:cs typeface="Times New Roman" pitchFamily="18" charset="0"/>
              </a:rPr>
              <a:t>Karsun</a:t>
            </a:r>
            <a:r>
              <a:rPr lang="en-US" sz="2000" dirty="0">
                <a:solidFill>
                  <a:schemeClr val="accent1">
                    <a:lumMod val="50000"/>
                  </a:schemeClr>
                </a:solidFill>
                <a:latin typeface="Times New Roman" pitchFamily="18" charset="0"/>
                <a:cs typeface="Times New Roman" pitchFamily="18" charset="0"/>
              </a:rPr>
              <a:t> was an important strategic turn of the </a:t>
            </a:r>
            <a:r>
              <a:rPr lang="en-US" sz="2000" dirty="0" err="1">
                <a:solidFill>
                  <a:schemeClr val="accent1">
                    <a:lumMod val="50000"/>
                  </a:schemeClr>
                </a:solidFill>
                <a:latin typeface="Times New Roman" pitchFamily="18" charset="0"/>
                <a:cs typeface="Times New Roman" pitchFamily="18" charset="0"/>
              </a:rPr>
              <a:t>Karsunsky-Simbirsk</a:t>
            </a:r>
            <a:r>
              <a:rPr lang="en-US" sz="2000" dirty="0">
                <a:solidFill>
                  <a:schemeClr val="accent1">
                    <a:lumMod val="50000"/>
                  </a:schemeClr>
                </a:solidFill>
                <a:latin typeface="Times New Roman" pitchFamily="18" charset="0"/>
                <a:cs typeface="Times New Roman" pitchFamily="18" charset="0"/>
              </a:rPr>
              <a:t> defense line, the construction of which was headed by the steward and the Governor </a:t>
            </a:r>
            <a:r>
              <a:rPr lang="en-US" sz="2000" dirty="0" err="1">
                <a:solidFill>
                  <a:schemeClr val="accent1">
                    <a:lumMod val="50000"/>
                  </a:schemeClr>
                </a:solidFill>
                <a:latin typeface="Times New Roman" pitchFamily="18" charset="0"/>
                <a:cs typeface="Times New Roman" pitchFamily="18" charset="0"/>
              </a:rPr>
              <a:t>Bogdan</a:t>
            </a:r>
            <a:r>
              <a:rPr lang="en-US" sz="2000" dirty="0">
                <a:solidFill>
                  <a:schemeClr val="accent1">
                    <a:lumMod val="50000"/>
                  </a:schemeClr>
                </a:solidFill>
                <a:latin typeface="Times New Roman" pitchFamily="18" charset="0"/>
                <a:cs typeface="Times New Roman" pitchFamily="18" charset="0"/>
              </a:rPr>
              <a:t> </a:t>
            </a:r>
            <a:r>
              <a:rPr lang="en-US" sz="2000" dirty="0" err="1">
                <a:solidFill>
                  <a:schemeClr val="accent1">
                    <a:lumMod val="50000"/>
                  </a:schemeClr>
                </a:solidFill>
                <a:latin typeface="Times New Roman" pitchFamily="18" charset="0"/>
                <a:cs typeface="Times New Roman" pitchFamily="18" charset="0"/>
              </a:rPr>
              <a:t>Matveyevich</a:t>
            </a:r>
            <a:r>
              <a:rPr lang="en-US" sz="2000" dirty="0">
                <a:solidFill>
                  <a:schemeClr val="accent1">
                    <a:lumMod val="50000"/>
                  </a:schemeClr>
                </a:solidFill>
                <a:latin typeface="Times New Roman" pitchFamily="18" charset="0"/>
                <a:cs typeface="Times New Roman" pitchFamily="18" charset="0"/>
              </a:rPr>
              <a:t> </a:t>
            </a:r>
            <a:r>
              <a:rPr lang="en-US" sz="2000" dirty="0" err="1">
                <a:solidFill>
                  <a:schemeClr val="accent1">
                    <a:lumMod val="50000"/>
                  </a:schemeClr>
                </a:solidFill>
                <a:latin typeface="Times New Roman" pitchFamily="18" charset="0"/>
                <a:cs typeface="Times New Roman" pitchFamily="18" charset="0"/>
              </a:rPr>
              <a:t>Khitrovo</a:t>
            </a:r>
            <a:r>
              <a:rPr lang="en-US" sz="2000" dirty="0">
                <a:solidFill>
                  <a:schemeClr val="accent1">
                    <a:lumMod val="50000"/>
                  </a:schemeClr>
                </a:solidFill>
                <a:latin typeface="Times New Roman" pitchFamily="18" charset="0"/>
                <a:cs typeface="Times New Roman" pitchFamily="18" charset="0"/>
              </a:rPr>
              <a:t>. According to one version, the name of the city came from </a:t>
            </a:r>
            <a:r>
              <a:rPr lang="en-US" sz="2000" dirty="0" err="1">
                <a:solidFill>
                  <a:schemeClr val="accent1">
                    <a:lumMod val="50000"/>
                  </a:schemeClr>
                </a:solidFill>
                <a:latin typeface="Times New Roman" pitchFamily="18" charset="0"/>
                <a:cs typeface="Times New Roman" pitchFamily="18" charset="0"/>
              </a:rPr>
              <a:t>Korsun</a:t>
            </a:r>
            <a:r>
              <a:rPr lang="en-US" sz="2000" dirty="0">
                <a:solidFill>
                  <a:schemeClr val="accent1">
                    <a:lumMod val="50000"/>
                  </a:schemeClr>
                </a:solidFill>
                <a:latin typeface="Times New Roman" pitchFamily="18" charset="0"/>
                <a:cs typeface="Times New Roman" pitchFamily="18" charset="0"/>
              </a:rPr>
              <a:t> Cossacks transferred here from Ukraine. According to others-from the Tatar "Kara </a:t>
            </a:r>
            <a:r>
              <a:rPr lang="en-US" sz="2000" dirty="0" err="1">
                <a:solidFill>
                  <a:schemeClr val="accent1">
                    <a:lumMod val="50000"/>
                  </a:schemeClr>
                </a:solidFill>
                <a:latin typeface="Times New Roman" pitchFamily="18" charset="0"/>
                <a:cs typeface="Times New Roman" pitchFamily="18" charset="0"/>
              </a:rPr>
              <a:t>su</a:t>
            </a:r>
            <a:r>
              <a:rPr lang="en-US" sz="2000" dirty="0">
                <a:solidFill>
                  <a:schemeClr val="accent1">
                    <a:lumMod val="50000"/>
                  </a:schemeClr>
                </a:solidFill>
                <a:latin typeface="Times New Roman" pitchFamily="18" charset="0"/>
                <a:cs typeface="Times New Roman" pitchFamily="18" charset="0"/>
              </a:rPr>
              <a:t> “(black water) or from the Chuvash” Kara </a:t>
            </a:r>
            <a:r>
              <a:rPr lang="en-US" sz="2000" dirty="0" err="1">
                <a:solidFill>
                  <a:schemeClr val="accent1">
                    <a:lumMod val="50000"/>
                  </a:schemeClr>
                </a:solidFill>
                <a:latin typeface="Times New Roman" pitchFamily="18" charset="0"/>
                <a:cs typeface="Times New Roman" pitchFamily="18" charset="0"/>
              </a:rPr>
              <a:t>su</a:t>
            </a:r>
            <a:r>
              <a:rPr lang="en-US" sz="2000" dirty="0">
                <a:solidFill>
                  <a:schemeClr val="accent1">
                    <a:lumMod val="50000"/>
                  </a:schemeClr>
                </a:solidFill>
                <a:latin typeface="Times New Roman" pitchFamily="18" charset="0"/>
                <a:cs typeface="Times New Roman" pitchFamily="18" charset="0"/>
              </a:rPr>
              <a:t>" (pine water).</a:t>
            </a:r>
            <a:endParaRPr lang="ru-RU" sz="2000" dirty="0">
              <a:solidFill>
                <a:schemeClr val="accent1">
                  <a:lumMod val="50000"/>
                </a:schemeClr>
              </a:solidFill>
              <a:latin typeface="Times New Roman" pitchFamily="18" charset="0"/>
              <a:cs typeface="Times New Roman" pitchFamily="18" charset="0"/>
            </a:endParaRPr>
          </a:p>
        </p:txBody>
      </p:sp>
      <p:pic>
        <p:nvPicPr>
          <p:cNvPr id="7" name="Содержимое 6" descr="мое1.png"/>
          <p:cNvPicPr>
            <a:picLocks noGrp="1" noChangeAspect="1"/>
          </p:cNvPicPr>
          <p:nvPr>
            <p:ph sz="quarter" idx="2"/>
          </p:nvPr>
        </p:nvPicPr>
        <p:blipFill>
          <a:blip r:embed="rId2" cstate="print"/>
          <a:stretch>
            <a:fillRect/>
          </a:stretch>
        </p:blipFill>
        <p:spPr>
          <a:xfrm>
            <a:off x="395536" y="3717032"/>
            <a:ext cx="8043890" cy="3068984"/>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764704"/>
            <a:ext cx="8262090" cy="1656184"/>
          </a:xfrm>
        </p:spPr>
        <p:txBody>
          <a:bodyPr>
            <a:noAutofit/>
          </a:bodyPr>
          <a:lstStyle/>
          <a:p>
            <a:r>
              <a:rPr lang="en-US" sz="2000" b="1" dirty="0" smtClean="0">
                <a:solidFill>
                  <a:schemeClr val="accent1">
                    <a:lumMod val="50000"/>
                  </a:schemeClr>
                </a:solidFill>
                <a:latin typeface="Times New Roman" pitchFamily="18" charset="0"/>
                <a:cs typeface="Times New Roman" pitchFamily="18" charset="0"/>
              </a:rPr>
              <a:t>Here</a:t>
            </a:r>
            <a:r>
              <a:rPr lang="en-US" sz="2000" b="1" dirty="0">
                <a:solidFill>
                  <a:schemeClr val="accent1">
                    <a:lumMod val="50000"/>
                  </a:schemeClr>
                </a:solidFill>
                <a:latin typeface="Times New Roman" pitchFamily="18" charset="0"/>
                <a:cs typeface="Times New Roman" pitchFamily="18" charset="0"/>
              </a:rPr>
              <a:t>, as in other frontier fortresses, were our ancestors, protecting it from the raids of the nomads of the Eastern frontiers of Muscovy. They mastered the rich and vast Volga region, founded cities and villages. Since 1647, </a:t>
            </a:r>
            <a:r>
              <a:rPr lang="en-US" sz="2000" b="1" dirty="0" err="1">
                <a:solidFill>
                  <a:schemeClr val="accent1">
                    <a:lumMod val="50000"/>
                  </a:schemeClr>
                </a:solidFill>
                <a:latin typeface="Times New Roman" pitchFamily="18" charset="0"/>
                <a:cs typeface="Times New Roman" pitchFamily="18" charset="0"/>
              </a:rPr>
              <a:t>Karsun</a:t>
            </a:r>
            <a:r>
              <a:rPr lang="en-US" sz="2000" b="1" dirty="0">
                <a:solidFill>
                  <a:schemeClr val="accent1">
                    <a:lumMod val="50000"/>
                  </a:schemeClr>
                </a:solidFill>
                <a:latin typeface="Times New Roman" pitchFamily="18" charset="0"/>
                <a:cs typeface="Times New Roman" pitchFamily="18" charset="0"/>
              </a:rPr>
              <a:t> counts its history, pouring a small stream into the turbulent history of great Russia.</a:t>
            </a:r>
            <a:r>
              <a:rPr lang="ru-RU" sz="2000" b="1" dirty="0" smtClean="0">
                <a:solidFill>
                  <a:schemeClr val="accent1">
                    <a:lumMod val="50000"/>
                  </a:schemeClr>
                </a:solidFill>
                <a:latin typeface="Times New Roman" pitchFamily="18" charset="0"/>
                <a:cs typeface="Times New Roman" pitchFamily="18" charset="0"/>
              </a:rPr>
              <a:t>     </a:t>
            </a:r>
            <a:endParaRPr lang="ru-RU" sz="2000" b="1" dirty="0"/>
          </a:p>
        </p:txBody>
      </p:sp>
      <p:pic>
        <p:nvPicPr>
          <p:cNvPr id="4" name="Содержимое 3" descr="мое 2.png"/>
          <p:cNvPicPr>
            <a:picLocks noGrp="1" noChangeAspect="1"/>
          </p:cNvPicPr>
          <p:nvPr>
            <p:ph idx="1"/>
          </p:nvPr>
        </p:nvPicPr>
        <p:blipFill>
          <a:blip r:embed="rId2" cstate="print"/>
          <a:stretch>
            <a:fillRect/>
          </a:stretch>
        </p:blipFill>
        <p:spPr>
          <a:xfrm>
            <a:off x="642910" y="2477063"/>
            <a:ext cx="7929617" cy="3738019"/>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285728"/>
            <a:ext cx="7815290" cy="1285884"/>
          </a:xfrm>
        </p:spPr>
        <p:txBody>
          <a:bodyPr/>
          <a:lstStyle/>
          <a:p>
            <a:pPr algn="ctr"/>
            <a:r>
              <a:rPr lang="en-US" dirty="0"/>
              <a:t>Geographical location</a:t>
            </a:r>
            <a:r>
              <a:rPr lang="ru-RU" dirty="0" smtClean="0"/>
              <a:t/>
            </a:r>
            <a:br>
              <a:rPr lang="ru-RU" dirty="0" smtClean="0"/>
            </a:br>
            <a:endParaRPr lang="ru-RU" dirty="0"/>
          </a:p>
        </p:txBody>
      </p:sp>
      <p:sp>
        <p:nvSpPr>
          <p:cNvPr id="3" name="Текст 2"/>
          <p:cNvSpPr>
            <a:spLocks noGrp="1"/>
          </p:cNvSpPr>
          <p:nvPr>
            <p:ph type="body" idx="2"/>
          </p:nvPr>
        </p:nvSpPr>
        <p:spPr>
          <a:xfrm>
            <a:off x="395536" y="1052736"/>
            <a:ext cx="3857652" cy="5105416"/>
          </a:xfrm>
        </p:spPr>
        <p:txBody>
          <a:bodyPr>
            <a:noAutofit/>
          </a:bodyPr>
          <a:lstStyle/>
          <a:p>
            <a:r>
              <a:rPr lang="en-US" sz="1800" b="1" dirty="0" err="1"/>
              <a:t>Karsunsky</a:t>
            </a:r>
            <a:r>
              <a:rPr lang="en-US" sz="1800" b="1" dirty="0"/>
              <a:t> district is situated in the West of Ulyanovsk region, on the high chalk hills, at the confluence of two rivers - Profit and </a:t>
            </a:r>
            <a:r>
              <a:rPr lang="en-US" sz="1800" b="1" dirty="0" err="1"/>
              <a:t>Karanka</a:t>
            </a:r>
            <a:r>
              <a:rPr lang="en-US" sz="1800" b="1" dirty="0"/>
              <a:t>. In the West the </a:t>
            </a:r>
            <a:r>
              <a:rPr lang="en-US" sz="1800" b="1" dirty="0" err="1"/>
              <a:t>Karsunsky</a:t>
            </a:r>
            <a:r>
              <a:rPr lang="en-US" sz="1800" b="1" dirty="0"/>
              <a:t> district adjoins with the Republic of </a:t>
            </a:r>
            <a:r>
              <a:rPr lang="en-US" sz="1800" b="1" dirty="0" err="1"/>
              <a:t>Mordovia</a:t>
            </a:r>
            <a:r>
              <a:rPr lang="en-US" sz="1800" b="1" dirty="0"/>
              <a:t>, in the North-with </a:t>
            </a:r>
            <a:r>
              <a:rPr lang="en-US" sz="1800" b="1" dirty="0" err="1"/>
              <a:t>Sursky</a:t>
            </a:r>
            <a:r>
              <a:rPr lang="en-US" sz="1800" b="1" dirty="0"/>
              <a:t>, in the East - with </a:t>
            </a:r>
            <a:r>
              <a:rPr lang="en-US" sz="1800" b="1" dirty="0" err="1"/>
              <a:t>Maynsky</a:t>
            </a:r>
            <a:r>
              <a:rPr lang="en-US" sz="1800" b="1" dirty="0"/>
              <a:t>, in the South - with </a:t>
            </a:r>
            <a:r>
              <a:rPr lang="en-US" sz="1800" b="1" dirty="0" err="1"/>
              <a:t>Veshkaymsky</a:t>
            </a:r>
            <a:r>
              <a:rPr lang="en-US" sz="1800" b="1" dirty="0"/>
              <a:t> and </a:t>
            </a:r>
            <a:r>
              <a:rPr lang="en-US" sz="1800" b="1" dirty="0" err="1"/>
              <a:t>Inzensky</a:t>
            </a:r>
            <a:r>
              <a:rPr lang="en-US" sz="1800" b="1" dirty="0"/>
              <a:t> areas of the Ulyanovsk region. The territory of the district is 1768.6 km2. The structure of the district is represented by two urban and six rural settlements. The administrative center of the district is R. p. </a:t>
            </a:r>
            <a:r>
              <a:rPr lang="en-US" sz="1800" b="1" dirty="0" err="1"/>
              <a:t>Karsun</a:t>
            </a:r>
            <a:r>
              <a:rPr lang="en-US" sz="1800" b="1" dirty="0"/>
              <a:t>.</a:t>
            </a:r>
            <a:endParaRPr lang="ru-RU" sz="1800" b="1" dirty="0"/>
          </a:p>
        </p:txBody>
      </p:sp>
      <p:pic>
        <p:nvPicPr>
          <p:cNvPr id="5" name="Содержимое 4" descr="1256186869_kartar.gif"/>
          <p:cNvPicPr>
            <a:picLocks noGrp="1" noChangeAspect="1"/>
          </p:cNvPicPr>
          <p:nvPr>
            <p:ph sz="half" idx="1"/>
          </p:nvPr>
        </p:nvPicPr>
        <p:blipFill>
          <a:blip r:embed="rId2" cstate="print"/>
          <a:stretch>
            <a:fillRect/>
          </a:stretch>
        </p:blipFill>
        <p:spPr>
          <a:xfrm>
            <a:off x="4214810" y="1357297"/>
            <a:ext cx="4714908" cy="4500595"/>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071546"/>
            <a:ext cx="8229600" cy="357190"/>
          </a:xfrm>
        </p:spPr>
        <p:txBody>
          <a:bodyPr>
            <a:normAutofit fontScale="90000"/>
          </a:bodyPr>
          <a:lstStyle/>
          <a:p>
            <a:pPr algn="ctr"/>
            <a:r>
              <a:rPr lang="en-US" sz="3600" b="1" dirty="0"/>
              <a:t>Attractions R. p. </a:t>
            </a:r>
            <a:r>
              <a:rPr lang="en-US" sz="3600" b="1" dirty="0" err="1"/>
              <a:t>Karsun</a:t>
            </a:r>
            <a:r>
              <a:rPr lang="ru-RU" sz="3600" b="1" dirty="0" smtClean="0"/>
              <a:t/>
            </a:r>
            <a:br>
              <a:rPr lang="ru-RU" sz="3600" b="1" dirty="0" smtClean="0"/>
            </a:br>
            <a:endParaRPr lang="ru-RU" sz="3600" b="1" dirty="0"/>
          </a:p>
        </p:txBody>
      </p:sp>
      <p:sp>
        <p:nvSpPr>
          <p:cNvPr id="3" name="Текст 2"/>
          <p:cNvSpPr>
            <a:spLocks noGrp="1"/>
          </p:cNvSpPr>
          <p:nvPr>
            <p:ph type="body" idx="1"/>
          </p:nvPr>
        </p:nvSpPr>
        <p:spPr>
          <a:xfrm>
            <a:off x="500034" y="1142984"/>
            <a:ext cx="8186766" cy="2286016"/>
          </a:xfrm>
        </p:spPr>
        <p:txBody>
          <a:bodyPr/>
          <a:lstStyle/>
          <a:p>
            <a:r>
              <a:rPr lang="ru-RU" sz="1800" dirty="0" smtClean="0"/>
              <a:t> </a:t>
            </a:r>
            <a:r>
              <a:rPr lang="en-US" sz="1800" dirty="0"/>
              <a:t>In one of the picturesque corners of </a:t>
            </a:r>
            <a:r>
              <a:rPr lang="en-US" sz="1800" dirty="0" err="1"/>
              <a:t>Karsun</a:t>
            </a:r>
            <a:r>
              <a:rPr lang="en-US" sz="1800" dirty="0"/>
              <a:t> there is a complex of majestic buildings of shopping malls, built in the style of Russian classicism. The author of the project of </a:t>
            </a:r>
            <a:r>
              <a:rPr lang="en-US" sz="1800" dirty="0" err="1"/>
              <a:t>Korsun</a:t>
            </a:r>
            <a:r>
              <a:rPr lang="en-US" sz="1800" dirty="0"/>
              <a:t> trade rows is Mikhail </a:t>
            </a:r>
            <a:r>
              <a:rPr lang="en-US" sz="1800" dirty="0" err="1"/>
              <a:t>Petrovich</a:t>
            </a:r>
            <a:r>
              <a:rPr lang="en-US" sz="1800" dirty="0"/>
              <a:t> </a:t>
            </a:r>
            <a:r>
              <a:rPr lang="en-US" sz="1800" dirty="0" err="1"/>
              <a:t>korinsky</a:t>
            </a:r>
            <a:r>
              <a:rPr lang="en-US" sz="1800" dirty="0"/>
              <a:t>-one of the brightest architects of Russia of the first half of the XIX century - the pupil of the ingenious Russian architect, academician </a:t>
            </a:r>
            <a:r>
              <a:rPr lang="en-US" sz="1800" dirty="0" err="1"/>
              <a:t>Voronikhin</a:t>
            </a:r>
            <a:r>
              <a:rPr lang="en-US" sz="1800" dirty="0"/>
              <a:t>. Here, since 1660, the annual summer Trinity fair gave more income than the provincial </a:t>
            </a:r>
            <a:r>
              <a:rPr lang="en-US" sz="1800" dirty="0" err="1"/>
              <a:t>Simbirsk</a:t>
            </a:r>
            <a:r>
              <a:rPr lang="en-US" sz="1800" dirty="0"/>
              <a:t> team fair.</a:t>
            </a:r>
            <a:endParaRPr lang="ru-RU" sz="1800" dirty="0"/>
          </a:p>
        </p:txBody>
      </p:sp>
      <p:pic>
        <p:nvPicPr>
          <p:cNvPr id="7" name="Содержимое 6" descr="достоприммечат. 1.png"/>
          <p:cNvPicPr>
            <a:picLocks noGrp="1" noChangeAspect="1"/>
          </p:cNvPicPr>
          <p:nvPr>
            <p:ph sz="quarter" idx="2"/>
          </p:nvPr>
        </p:nvPicPr>
        <p:blipFill>
          <a:blip r:embed="rId2" cstate="print"/>
          <a:stretch>
            <a:fillRect/>
          </a:stretch>
        </p:blipFill>
        <p:spPr>
          <a:xfrm>
            <a:off x="428596" y="3429000"/>
            <a:ext cx="4357718" cy="3000396"/>
          </a:xfrm>
        </p:spPr>
      </p:pic>
      <p:pic>
        <p:nvPicPr>
          <p:cNvPr id="8" name="Содержимое 7" descr="достопримечат2.png"/>
          <p:cNvPicPr>
            <a:picLocks noGrp="1" noChangeAspect="1"/>
          </p:cNvPicPr>
          <p:nvPr>
            <p:ph sz="quarter" idx="4"/>
          </p:nvPr>
        </p:nvPicPr>
        <p:blipFill>
          <a:blip r:embed="rId3" cstate="print"/>
          <a:stretch>
            <a:fillRect/>
          </a:stretch>
        </p:blipFill>
        <p:spPr>
          <a:xfrm>
            <a:off x="4714876" y="3429000"/>
            <a:ext cx="4143404" cy="2928958"/>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042"/>
            <a:ext cx="8229600" cy="642942"/>
          </a:xfrm>
        </p:spPr>
        <p:txBody>
          <a:bodyPr>
            <a:normAutofit/>
          </a:bodyPr>
          <a:lstStyle/>
          <a:p>
            <a:pPr algn="ctr"/>
            <a:r>
              <a:rPr lang="en-US" sz="3600" b="1" dirty="0">
                <a:solidFill>
                  <a:schemeClr val="tx2">
                    <a:lumMod val="50000"/>
                  </a:schemeClr>
                </a:solidFill>
              </a:rPr>
              <a:t>General information on the area</a:t>
            </a:r>
            <a:endParaRPr lang="ru-RU" sz="3600" b="1" dirty="0">
              <a:solidFill>
                <a:schemeClr val="tx2">
                  <a:lumMod val="50000"/>
                </a:schemeClr>
              </a:solidFill>
            </a:endParaRPr>
          </a:p>
        </p:txBody>
      </p:sp>
      <p:sp>
        <p:nvSpPr>
          <p:cNvPr id="3" name="Содержимое 2"/>
          <p:cNvSpPr>
            <a:spLocks noGrp="1"/>
          </p:cNvSpPr>
          <p:nvPr>
            <p:ph idx="1"/>
          </p:nvPr>
        </p:nvSpPr>
        <p:spPr>
          <a:xfrm>
            <a:off x="428596" y="1357298"/>
            <a:ext cx="8286808" cy="4967302"/>
          </a:xfrm>
        </p:spPr>
        <p:txBody>
          <a:bodyPr>
            <a:normAutofit/>
          </a:bodyPr>
          <a:lstStyle/>
          <a:p>
            <a:pPr>
              <a:buNone/>
            </a:pPr>
            <a:r>
              <a:rPr lang="ru-RU" sz="2000" b="1" dirty="0" smtClean="0">
                <a:solidFill>
                  <a:schemeClr val="tx2">
                    <a:lumMod val="50000"/>
                  </a:schemeClr>
                </a:solidFill>
              </a:rPr>
              <a:t> </a:t>
            </a:r>
            <a:r>
              <a:rPr lang="en-US" sz="2000" b="1" dirty="0">
                <a:solidFill>
                  <a:schemeClr val="tx2">
                    <a:lumMod val="50000"/>
                  </a:schemeClr>
                </a:solidFill>
              </a:rPr>
              <a:t>Population MO "</a:t>
            </a:r>
            <a:r>
              <a:rPr lang="en-US" sz="2000" b="1" dirty="0" err="1">
                <a:solidFill>
                  <a:schemeClr val="tx2">
                    <a:lumMod val="50000"/>
                  </a:schemeClr>
                </a:solidFill>
              </a:rPr>
              <a:t>Karsunsky</a:t>
            </a:r>
            <a:r>
              <a:rPr lang="en-US" sz="2000" b="1" dirty="0">
                <a:solidFill>
                  <a:schemeClr val="tx2">
                    <a:lumMod val="50000"/>
                  </a:schemeClr>
                </a:solidFill>
              </a:rPr>
              <a:t> district" is :  - 22 950 people</a:t>
            </a:r>
            <a:r>
              <a:rPr lang="en-US" sz="2000" b="1" dirty="0" smtClean="0">
                <a:solidFill>
                  <a:schemeClr val="tx2">
                    <a:lumMod val="50000"/>
                  </a:schemeClr>
                </a:solidFill>
              </a:rPr>
              <a:t>;</a:t>
            </a:r>
            <a:r>
              <a:rPr lang="ru-RU" sz="2000" b="1" dirty="0" smtClean="0">
                <a:solidFill>
                  <a:schemeClr val="tx2">
                    <a:lumMod val="50000"/>
                  </a:schemeClr>
                </a:solidFill>
              </a:rPr>
              <a:t> </a:t>
            </a:r>
          </a:p>
          <a:p>
            <a:pPr>
              <a:buNone/>
            </a:pPr>
            <a:r>
              <a:rPr lang="en-US" sz="2000" b="1" dirty="0" smtClean="0">
                <a:solidFill>
                  <a:schemeClr val="tx2">
                    <a:lumMod val="50000"/>
                  </a:schemeClr>
                </a:solidFill>
              </a:rPr>
              <a:t>Number of economically </a:t>
            </a:r>
            <a:r>
              <a:rPr lang="en-US" sz="2000" b="1" dirty="0">
                <a:solidFill>
                  <a:schemeClr val="tx2">
                    <a:lumMod val="50000"/>
                  </a:schemeClr>
                </a:solidFill>
              </a:rPr>
              <a:t>active population: - 11,768 people</a:t>
            </a:r>
            <a:r>
              <a:rPr lang="en-US" sz="2000" b="1" dirty="0" smtClean="0">
                <a:solidFill>
                  <a:schemeClr val="tx2">
                    <a:lumMod val="50000"/>
                  </a:schemeClr>
                </a:solidFill>
              </a:rPr>
              <a:t>;</a:t>
            </a:r>
            <a:endParaRPr lang="ru-RU" sz="2000" b="1" dirty="0" smtClean="0">
              <a:solidFill>
                <a:schemeClr val="tx2">
                  <a:lumMod val="50000"/>
                </a:schemeClr>
              </a:solidFill>
            </a:endParaRPr>
          </a:p>
          <a:p>
            <a:pPr>
              <a:buNone/>
            </a:pPr>
            <a:r>
              <a:rPr lang="en-US" sz="2000" b="1" dirty="0" smtClean="0">
                <a:solidFill>
                  <a:schemeClr val="tx2">
                    <a:lumMod val="50000"/>
                  </a:schemeClr>
                </a:solidFill>
              </a:rPr>
              <a:t>The </a:t>
            </a:r>
            <a:r>
              <a:rPr lang="en-US" sz="2000" b="1" dirty="0">
                <a:solidFill>
                  <a:schemeClr val="tx2">
                    <a:lumMod val="50000"/>
                  </a:schemeClr>
                </a:solidFill>
              </a:rPr>
              <a:t>number of able-bodied population is: - 13699 people</a:t>
            </a:r>
            <a:r>
              <a:rPr lang="en-US" sz="2000" b="1" dirty="0" smtClean="0">
                <a:solidFill>
                  <a:schemeClr val="tx2">
                    <a:lumMod val="50000"/>
                  </a:schemeClr>
                </a:solidFill>
              </a:rPr>
              <a:t>;</a:t>
            </a:r>
            <a:endParaRPr lang="ru-RU" sz="2000" b="1" dirty="0" smtClean="0">
              <a:solidFill>
                <a:schemeClr val="tx2">
                  <a:lumMod val="50000"/>
                </a:schemeClr>
              </a:solidFill>
            </a:endParaRPr>
          </a:p>
          <a:p>
            <a:pPr>
              <a:buNone/>
            </a:pPr>
            <a:r>
              <a:rPr lang="en-US" sz="2000" b="1" dirty="0" smtClean="0">
                <a:solidFill>
                  <a:schemeClr val="tx2">
                    <a:lumMod val="50000"/>
                  </a:schemeClr>
                </a:solidFill>
              </a:rPr>
              <a:t>In </a:t>
            </a:r>
            <a:r>
              <a:rPr lang="en-US" sz="2000" b="1" dirty="0">
                <a:solidFill>
                  <a:schemeClr val="tx2">
                    <a:lumMod val="50000"/>
                  </a:schemeClr>
                </a:solidFill>
              </a:rPr>
              <a:t>the district carry out their activities 679 small businesses</a:t>
            </a:r>
            <a:r>
              <a:rPr lang="en-US" sz="2000" b="1" dirty="0" smtClean="0">
                <a:solidFill>
                  <a:schemeClr val="tx2">
                    <a:lumMod val="50000"/>
                  </a:schemeClr>
                </a:solidFill>
              </a:rPr>
              <a:t>,</a:t>
            </a:r>
            <a:endParaRPr lang="ru-RU" sz="2000" b="1" dirty="0" smtClean="0">
              <a:solidFill>
                <a:schemeClr val="tx2">
                  <a:lumMod val="50000"/>
                </a:schemeClr>
              </a:solidFill>
            </a:endParaRPr>
          </a:p>
          <a:p>
            <a:pPr>
              <a:buNone/>
            </a:pPr>
            <a:r>
              <a:rPr lang="en-US" sz="2000" b="1" dirty="0" smtClean="0">
                <a:solidFill>
                  <a:schemeClr val="tx2">
                    <a:lumMod val="50000"/>
                  </a:schemeClr>
                </a:solidFill>
              </a:rPr>
              <a:t> </a:t>
            </a:r>
            <a:r>
              <a:rPr lang="en-US" sz="2000" b="1" dirty="0">
                <a:solidFill>
                  <a:schemeClr val="tx2">
                    <a:lumMod val="50000"/>
                  </a:schemeClr>
                </a:solidFill>
              </a:rPr>
              <a:t>of which 456 individual </a:t>
            </a:r>
            <a:r>
              <a:rPr lang="en-US" sz="2000" b="1" dirty="0" err="1">
                <a:solidFill>
                  <a:schemeClr val="tx2">
                    <a:lumMod val="50000"/>
                  </a:schemeClr>
                </a:solidFill>
              </a:rPr>
              <a:t>predprinimateli</a:t>
            </a:r>
            <a:r>
              <a:rPr lang="en-US" sz="2000" b="1" dirty="0">
                <a:solidFill>
                  <a:schemeClr val="tx2">
                    <a:lumMod val="50000"/>
                  </a:schemeClr>
                </a:solidFill>
              </a:rPr>
              <a:t> and 223 of the legal entity.</a:t>
            </a:r>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714356"/>
            <a:ext cx="7315224" cy="642942"/>
          </a:xfrm>
        </p:spPr>
        <p:txBody>
          <a:bodyPr/>
          <a:lstStyle/>
          <a:p>
            <a:pPr algn="ctr"/>
            <a:r>
              <a:rPr lang="en-US" sz="3600" b="1" dirty="0"/>
              <a:t>Health</a:t>
            </a:r>
            <a:endParaRPr lang="ru-RU" sz="3600" b="1" dirty="0"/>
          </a:p>
        </p:txBody>
      </p:sp>
      <p:sp>
        <p:nvSpPr>
          <p:cNvPr id="3" name="Текст 2"/>
          <p:cNvSpPr>
            <a:spLocks noGrp="1"/>
          </p:cNvSpPr>
          <p:nvPr>
            <p:ph type="body" idx="2"/>
          </p:nvPr>
        </p:nvSpPr>
        <p:spPr>
          <a:xfrm>
            <a:off x="539552" y="1556792"/>
            <a:ext cx="7886728" cy="1538286"/>
          </a:xfrm>
        </p:spPr>
        <p:txBody>
          <a:bodyPr>
            <a:normAutofit/>
          </a:bodyPr>
          <a:lstStyle/>
          <a:p>
            <a:r>
              <a:rPr lang="en-US" dirty="0">
                <a:solidFill>
                  <a:schemeClr val="accent1">
                    <a:lumMod val="50000"/>
                  </a:schemeClr>
                </a:solidFill>
              </a:rPr>
              <a:t>Medical care of residents of the district is carried out: </a:t>
            </a:r>
            <a:endParaRPr lang="ru-RU" dirty="0" smtClean="0">
              <a:solidFill>
                <a:schemeClr val="accent1">
                  <a:lumMod val="50000"/>
                </a:schemeClr>
              </a:solidFill>
            </a:endParaRPr>
          </a:p>
          <a:p>
            <a:pPr marL="285750" indent="-285750">
              <a:buFontTx/>
              <a:buChar char="-"/>
            </a:pPr>
            <a:r>
              <a:rPr lang="en-US" dirty="0" smtClean="0">
                <a:solidFill>
                  <a:schemeClr val="accent1">
                    <a:lumMod val="50000"/>
                  </a:schemeClr>
                </a:solidFill>
              </a:rPr>
              <a:t>Central </a:t>
            </a:r>
            <a:r>
              <a:rPr lang="en-US" dirty="0">
                <a:solidFill>
                  <a:schemeClr val="accent1">
                    <a:lumMod val="50000"/>
                  </a:schemeClr>
                </a:solidFill>
              </a:rPr>
              <a:t>district hospital with 132 beds,       </a:t>
            </a:r>
            <a:endParaRPr lang="ru-RU" dirty="0" smtClean="0">
              <a:solidFill>
                <a:schemeClr val="accent1">
                  <a:lumMod val="50000"/>
                </a:schemeClr>
              </a:solidFill>
            </a:endParaRPr>
          </a:p>
          <a:p>
            <a:pPr marL="285750" indent="-285750">
              <a:buFontTx/>
              <a:buChar char="-"/>
            </a:pPr>
            <a:r>
              <a:rPr lang="en-US" dirty="0" smtClean="0">
                <a:solidFill>
                  <a:schemeClr val="accent1">
                    <a:lumMod val="50000"/>
                  </a:schemeClr>
                </a:solidFill>
              </a:rPr>
              <a:t>- </a:t>
            </a:r>
            <a:r>
              <a:rPr lang="en-US" dirty="0">
                <a:solidFill>
                  <a:schemeClr val="accent1">
                    <a:lumMod val="50000"/>
                  </a:schemeClr>
                </a:solidFill>
              </a:rPr>
              <a:t>6 centers of General medical (family practice       </a:t>
            </a:r>
            <a:endParaRPr lang="ru-RU" dirty="0" smtClean="0">
              <a:solidFill>
                <a:schemeClr val="accent1">
                  <a:lumMod val="50000"/>
                </a:schemeClr>
              </a:solidFill>
            </a:endParaRPr>
          </a:p>
          <a:p>
            <a:pPr marL="285750" indent="-285750">
              <a:buFontTx/>
              <a:buChar char="-"/>
            </a:pPr>
            <a:r>
              <a:rPr lang="en-US" dirty="0" smtClean="0">
                <a:solidFill>
                  <a:schemeClr val="accent1">
                    <a:lumMod val="50000"/>
                  </a:schemeClr>
                </a:solidFill>
              </a:rPr>
              <a:t>- </a:t>
            </a:r>
            <a:r>
              <a:rPr lang="en-US" dirty="0">
                <a:solidFill>
                  <a:schemeClr val="accent1">
                    <a:lumMod val="50000"/>
                  </a:schemeClr>
                </a:solidFill>
              </a:rPr>
              <a:t>22 FAPs.</a:t>
            </a:r>
            <a:endParaRPr lang="ru-RU" dirty="0">
              <a:solidFill>
                <a:schemeClr val="accent1">
                  <a:lumMod val="50000"/>
                </a:schemeClr>
              </a:solidFill>
            </a:endParaRPr>
          </a:p>
        </p:txBody>
      </p:sp>
      <p:pic>
        <p:nvPicPr>
          <p:cNvPr id="5" name="Содержимое 4" descr="ФОТО БОЛЬНИИЦА.jpg"/>
          <p:cNvPicPr>
            <a:picLocks noGrp="1" noChangeAspect="1"/>
          </p:cNvPicPr>
          <p:nvPr>
            <p:ph sz="half" idx="1"/>
          </p:nvPr>
        </p:nvPicPr>
        <p:blipFill>
          <a:blip r:embed="rId2" cstate="print"/>
          <a:stretch>
            <a:fillRect/>
          </a:stretch>
        </p:blipFill>
        <p:spPr>
          <a:xfrm>
            <a:off x="571472" y="3071810"/>
            <a:ext cx="8115328" cy="3071833"/>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653342"/>
          </a:xfrm>
        </p:spPr>
        <p:txBody>
          <a:bodyPr>
            <a:noAutofit/>
          </a:bodyPr>
          <a:lstStyle/>
          <a:p>
            <a:r>
              <a:rPr lang="en-US" sz="2000" b="1" dirty="0">
                <a:solidFill>
                  <a:schemeClr val="accent1">
                    <a:lumMod val="50000"/>
                  </a:schemeClr>
                </a:solidFill>
                <a:latin typeface="Times New Roman" pitchFamily="18" charset="0"/>
                <a:cs typeface="Times New Roman" pitchFamily="18" charset="0"/>
              </a:rPr>
              <a:t>The main specialized medical institution - sanatorium "</a:t>
            </a:r>
            <a:r>
              <a:rPr lang="en-US" sz="2000" b="1" dirty="0" err="1">
                <a:solidFill>
                  <a:schemeClr val="accent1">
                    <a:lumMod val="50000"/>
                  </a:schemeClr>
                </a:solidFill>
                <a:latin typeface="Times New Roman" pitchFamily="18" charset="0"/>
                <a:cs typeface="Times New Roman" pitchFamily="18" charset="0"/>
              </a:rPr>
              <a:t>Sosnovka</a:t>
            </a:r>
            <a:r>
              <a:rPr lang="en-US" sz="2000" b="1" dirty="0">
                <a:solidFill>
                  <a:schemeClr val="accent1">
                    <a:lumMod val="50000"/>
                  </a:schemeClr>
                </a:solidFill>
                <a:latin typeface="Times New Roman" pitchFamily="18" charset="0"/>
                <a:cs typeface="Times New Roman" pitchFamily="18" charset="0"/>
              </a:rPr>
              <a:t>" was opened in may 1948 for the treatment of patients with bone and joint tuberculosis, chronic osteomyelitis, non-inflammatory diseases of the bone and joint system. The sanatorium is designed for 110 beds.</a:t>
            </a:r>
            <a:endParaRPr lang="ru-RU" sz="2000" b="1" dirty="0">
              <a:solidFill>
                <a:schemeClr val="accent1">
                  <a:lumMod val="50000"/>
                </a:schemeClr>
              </a:solidFill>
              <a:latin typeface="Times New Roman" pitchFamily="18" charset="0"/>
              <a:cs typeface="Times New Roman" pitchFamily="18" charset="0"/>
            </a:endParaRPr>
          </a:p>
        </p:txBody>
      </p:sp>
      <p:pic>
        <p:nvPicPr>
          <p:cNvPr id="6" name="Содержимое 5" descr="фото больница.jpg"/>
          <p:cNvPicPr>
            <a:picLocks noGrp="1" noChangeAspect="1"/>
          </p:cNvPicPr>
          <p:nvPr>
            <p:ph idx="1"/>
          </p:nvPr>
        </p:nvPicPr>
        <p:blipFill>
          <a:blip r:embed="rId2" cstate="print"/>
          <a:stretch>
            <a:fillRect/>
          </a:stretch>
        </p:blipFill>
        <p:spPr>
          <a:xfrm>
            <a:off x="285720" y="2571744"/>
            <a:ext cx="8572560" cy="3286148"/>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7458100" cy="485756"/>
          </a:xfrm>
        </p:spPr>
        <p:txBody>
          <a:bodyPr/>
          <a:lstStyle/>
          <a:p>
            <a:pPr algn="ctr"/>
            <a:r>
              <a:rPr lang="en-US" dirty="0"/>
              <a:t>Education</a:t>
            </a:r>
            <a:endParaRPr lang="ru-RU" dirty="0"/>
          </a:p>
        </p:txBody>
      </p:sp>
      <p:sp>
        <p:nvSpPr>
          <p:cNvPr id="3" name="Текст 2"/>
          <p:cNvSpPr>
            <a:spLocks noGrp="1"/>
          </p:cNvSpPr>
          <p:nvPr>
            <p:ph type="body" idx="2"/>
          </p:nvPr>
        </p:nvSpPr>
        <p:spPr>
          <a:xfrm>
            <a:off x="285720" y="1000108"/>
            <a:ext cx="4357718" cy="5248292"/>
          </a:xfrm>
        </p:spPr>
        <p:txBody>
          <a:bodyPr>
            <a:noAutofit/>
          </a:bodyPr>
          <a:lstStyle/>
          <a:p>
            <a:r>
              <a:rPr lang="en-US" sz="1800" b="1" dirty="0">
                <a:solidFill>
                  <a:schemeClr val="accent1">
                    <a:lumMod val="50000"/>
                  </a:schemeClr>
                </a:solidFill>
                <a:latin typeface="Times New Roman" pitchFamily="18" charset="0"/>
                <a:cs typeface="Times New Roman" pitchFamily="18" charset="0"/>
              </a:rPr>
              <a:t>Network of educational institutions:    </a:t>
            </a:r>
            <a:endParaRPr lang="ru-RU" sz="1800" b="1" dirty="0" smtClean="0">
              <a:solidFill>
                <a:schemeClr val="accent1">
                  <a:lumMod val="50000"/>
                </a:schemeClr>
              </a:solidFill>
              <a:latin typeface="Times New Roman" pitchFamily="18" charset="0"/>
              <a:cs typeface="Times New Roman" pitchFamily="18" charset="0"/>
            </a:endParaRPr>
          </a:p>
          <a:p>
            <a:r>
              <a:rPr lang="en-US" sz="1800" b="1" dirty="0" smtClean="0">
                <a:solidFill>
                  <a:schemeClr val="accent1">
                    <a:lumMod val="50000"/>
                  </a:schemeClr>
                </a:solidFill>
                <a:latin typeface="Times New Roman" pitchFamily="18" charset="0"/>
                <a:cs typeface="Times New Roman" pitchFamily="18" charset="0"/>
              </a:rPr>
              <a:t>19 </a:t>
            </a:r>
            <a:r>
              <a:rPr lang="en-US" sz="1800" b="1" dirty="0">
                <a:solidFill>
                  <a:schemeClr val="accent1">
                    <a:lumMod val="50000"/>
                  </a:schemeClr>
                </a:solidFill>
                <a:latin typeface="Times New Roman" pitchFamily="18" charset="0"/>
                <a:cs typeface="Times New Roman" pitchFamily="18" charset="0"/>
              </a:rPr>
              <a:t>schools,  </a:t>
            </a:r>
            <a:endParaRPr lang="ru-RU" sz="1800" b="1" dirty="0" smtClean="0">
              <a:solidFill>
                <a:schemeClr val="accent1">
                  <a:lumMod val="50000"/>
                </a:schemeClr>
              </a:solidFill>
              <a:latin typeface="Times New Roman" pitchFamily="18" charset="0"/>
              <a:cs typeface="Times New Roman" pitchFamily="18" charset="0"/>
            </a:endParaRPr>
          </a:p>
          <a:p>
            <a:r>
              <a:rPr lang="en-US" sz="1800" b="1" dirty="0" smtClean="0">
                <a:solidFill>
                  <a:schemeClr val="accent1">
                    <a:lumMod val="50000"/>
                  </a:schemeClr>
                </a:solidFill>
                <a:latin typeface="Times New Roman" pitchFamily="18" charset="0"/>
                <a:cs typeface="Times New Roman" pitchFamily="18" charset="0"/>
              </a:rPr>
              <a:t> </a:t>
            </a:r>
            <a:r>
              <a:rPr lang="en-US" sz="1800" b="1" dirty="0">
                <a:solidFill>
                  <a:schemeClr val="accent1">
                    <a:lumMod val="50000"/>
                  </a:schemeClr>
                </a:solidFill>
                <a:latin typeface="Times New Roman" pitchFamily="18" charset="0"/>
                <a:cs typeface="Times New Roman" pitchFamily="18" charset="0"/>
              </a:rPr>
              <a:t>- regional state educational institution </a:t>
            </a:r>
            <a:r>
              <a:rPr lang="en-US" sz="1800" b="1" dirty="0" err="1">
                <a:solidFill>
                  <a:schemeClr val="accent1">
                    <a:lumMod val="50000"/>
                  </a:schemeClr>
                </a:solidFill>
                <a:latin typeface="Times New Roman" pitchFamily="18" charset="0"/>
                <a:cs typeface="Times New Roman" pitchFamily="18" charset="0"/>
              </a:rPr>
              <a:t>Karsun</a:t>
            </a:r>
            <a:r>
              <a:rPr lang="en-US" sz="1800" b="1" dirty="0">
                <a:solidFill>
                  <a:schemeClr val="accent1">
                    <a:lumMod val="50000"/>
                  </a:schemeClr>
                </a:solidFill>
                <a:latin typeface="Times New Roman" pitchFamily="18" charset="0"/>
                <a:cs typeface="Times New Roman" pitchFamily="18" charset="0"/>
              </a:rPr>
              <a:t> cadet boarding school named after Colonel-General V. S. </a:t>
            </a:r>
            <a:r>
              <a:rPr lang="en-US" sz="1800" b="1" dirty="0" err="1">
                <a:solidFill>
                  <a:schemeClr val="accent1">
                    <a:lumMod val="50000"/>
                  </a:schemeClr>
                </a:solidFill>
                <a:latin typeface="Times New Roman" pitchFamily="18" charset="0"/>
                <a:cs typeface="Times New Roman" pitchFamily="18" charset="0"/>
              </a:rPr>
              <a:t>Chechevatov</a:t>
            </a:r>
            <a:r>
              <a:rPr lang="en-US" sz="1800" b="1" dirty="0">
                <a:solidFill>
                  <a:schemeClr val="accent1">
                    <a:lumMod val="50000"/>
                  </a:schemeClr>
                </a:solidFill>
                <a:latin typeface="Times New Roman" pitchFamily="18" charset="0"/>
                <a:cs typeface="Times New Roman" pitchFamily="18" charset="0"/>
              </a:rPr>
              <a:t> " </a:t>
            </a:r>
            <a:r>
              <a:rPr lang="en-US" sz="1800" b="1" dirty="0" err="1">
                <a:solidFill>
                  <a:schemeClr val="accent1">
                    <a:lumMod val="50000"/>
                  </a:schemeClr>
                </a:solidFill>
                <a:latin typeface="Times New Roman" pitchFamily="18" charset="0"/>
                <a:cs typeface="Times New Roman" pitchFamily="18" charset="0"/>
              </a:rPr>
              <a:t>Simbirsk</a:t>
            </a:r>
            <a:r>
              <a:rPr lang="en-US" sz="1800" b="1" dirty="0">
                <a:solidFill>
                  <a:schemeClr val="accent1">
                    <a:lumMod val="50000"/>
                  </a:schemeClr>
                </a:solidFill>
                <a:latin typeface="Times New Roman" pitchFamily="18" charset="0"/>
                <a:cs typeface="Times New Roman" pitchFamily="18" charset="0"/>
              </a:rPr>
              <a:t> cadet corps of justice</a:t>
            </a:r>
            <a:r>
              <a:rPr lang="en-US" sz="1800" b="1" dirty="0" smtClean="0">
                <a:solidFill>
                  <a:schemeClr val="accent1">
                    <a:lumMod val="50000"/>
                  </a:schemeClr>
                </a:solidFill>
                <a:latin typeface="Times New Roman" pitchFamily="18" charset="0"/>
                <a:cs typeface="Times New Roman" pitchFamily="18" charset="0"/>
              </a:rPr>
              <a:t>»</a:t>
            </a:r>
            <a:endParaRPr lang="ru-RU" sz="1800" b="1" dirty="0" smtClean="0">
              <a:solidFill>
                <a:schemeClr val="accent1">
                  <a:lumMod val="50000"/>
                </a:schemeClr>
              </a:solidFill>
              <a:latin typeface="Times New Roman" pitchFamily="18" charset="0"/>
              <a:cs typeface="Times New Roman" pitchFamily="18" charset="0"/>
            </a:endParaRPr>
          </a:p>
          <a:p>
            <a:r>
              <a:rPr lang="en-US" sz="1800" b="1" dirty="0" smtClean="0">
                <a:solidFill>
                  <a:schemeClr val="accent1">
                    <a:lumMod val="50000"/>
                  </a:schemeClr>
                </a:solidFill>
                <a:latin typeface="Times New Roman" pitchFamily="18" charset="0"/>
                <a:cs typeface="Times New Roman" pitchFamily="18" charset="0"/>
              </a:rPr>
              <a:t>-Regional </a:t>
            </a:r>
            <a:r>
              <a:rPr lang="en-US" sz="1800" b="1" dirty="0">
                <a:solidFill>
                  <a:schemeClr val="accent1">
                    <a:lumMod val="50000"/>
                  </a:schemeClr>
                </a:solidFill>
                <a:latin typeface="Times New Roman" pitchFamily="18" charset="0"/>
                <a:cs typeface="Times New Roman" pitchFamily="18" charset="0"/>
              </a:rPr>
              <a:t>state budgetary educational institution of secondary vocational education technological College R. p. </a:t>
            </a:r>
            <a:r>
              <a:rPr lang="en-US" sz="1800" b="1" dirty="0" err="1">
                <a:solidFill>
                  <a:schemeClr val="accent1">
                    <a:lumMod val="50000"/>
                  </a:schemeClr>
                </a:solidFill>
                <a:latin typeface="Times New Roman" pitchFamily="18" charset="0"/>
                <a:cs typeface="Times New Roman" pitchFamily="18" charset="0"/>
              </a:rPr>
              <a:t>Karsun</a:t>
            </a:r>
            <a:r>
              <a:rPr lang="en-US" sz="1800" b="1" dirty="0">
                <a:solidFill>
                  <a:schemeClr val="accent1">
                    <a:lumMod val="50000"/>
                  </a:schemeClr>
                </a:solidFill>
                <a:latin typeface="Times New Roman" pitchFamily="18" charset="0"/>
                <a:cs typeface="Times New Roman" pitchFamily="18" charset="0"/>
              </a:rPr>
              <a:t> (OGBOU SPO technological College R. p. </a:t>
            </a:r>
            <a:r>
              <a:rPr lang="en-US" sz="1800" b="1" dirty="0" err="1">
                <a:solidFill>
                  <a:schemeClr val="accent1">
                    <a:lumMod val="50000"/>
                  </a:schemeClr>
                </a:solidFill>
                <a:latin typeface="Times New Roman" pitchFamily="18" charset="0"/>
                <a:cs typeface="Times New Roman" pitchFamily="18" charset="0"/>
              </a:rPr>
              <a:t>Karsun</a:t>
            </a:r>
            <a:r>
              <a:rPr lang="en-US" sz="1800" b="1" dirty="0">
                <a:solidFill>
                  <a:schemeClr val="accent1">
                    <a:lumMod val="50000"/>
                  </a:schemeClr>
                </a:solidFill>
                <a:latin typeface="Times New Roman" pitchFamily="18" charset="0"/>
                <a:cs typeface="Times New Roman" pitchFamily="18" charset="0"/>
              </a:rPr>
              <a:t>), where they train middle-level specialists for health care, machine operators for agriculture, accountants, economists, lawyers.</a:t>
            </a:r>
            <a:endParaRPr lang="ru-RU" sz="1800" b="1" dirty="0" smtClean="0">
              <a:solidFill>
                <a:schemeClr val="accent1">
                  <a:lumMod val="50000"/>
                </a:schemeClr>
              </a:solidFill>
              <a:latin typeface="Times New Roman" pitchFamily="18" charset="0"/>
              <a:cs typeface="Times New Roman" pitchFamily="18" charset="0"/>
            </a:endParaRPr>
          </a:p>
          <a:p>
            <a:endParaRPr lang="ru-RU" sz="1600" b="1" dirty="0" smtClean="0">
              <a:solidFill>
                <a:schemeClr val="accent1">
                  <a:lumMod val="50000"/>
                </a:schemeClr>
              </a:solidFill>
            </a:endParaRPr>
          </a:p>
          <a:p>
            <a:endParaRPr lang="ru-RU" sz="1600" dirty="0"/>
          </a:p>
        </p:txBody>
      </p:sp>
      <p:pic>
        <p:nvPicPr>
          <p:cNvPr id="5" name="Содержимое 4" descr="ффото кадеты.jpg"/>
          <p:cNvPicPr>
            <a:picLocks noGrp="1" noChangeAspect="1"/>
          </p:cNvPicPr>
          <p:nvPr>
            <p:ph sz="half" idx="1"/>
          </p:nvPr>
        </p:nvPicPr>
        <p:blipFill>
          <a:blip r:embed="rId2" cstate="print"/>
          <a:stretch>
            <a:fillRect/>
          </a:stretch>
        </p:blipFill>
        <p:spPr>
          <a:xfrm>
            <a:off x="4572000" y="1785926"/>
            <a:ext cx="4357718" cy="4093381"/>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14290"/>
            <a:ext cx="8286808" cy="857256"/>
          </a:xfrm>
        </p:spPr>
        <p:txBody>
          <a:bodyPr/>
          <a:lstStyle/>
          <a:p>
            <a:pPr algn="ctr"/>
            <a:r>
              <a:rPr lang="en-US" sz="3600" b="1" dirty="0"/>
              <a:t>Education</a:t>
            </a:r>
            <a:endParaRPr lang="ru-RU" sz="3600" b="1" dirty="0"/>
          </a:p>
        </p:txBody>
      </p:sp>
      <p:sp>
        <p:nvSpPr>
          <p:cNvPr id="3" name="Текст 2"/>
          <p:cNvSpPr>
            <a:spLocks noGrp="1"/>
          </p:cNvSpPr>
          <p:nvPr>
            <p:ph type="body" idx="2"/>
          </p:nvPr>
        </p:nvSpPr>
        <p:spPr>
          <a:xfrm>
            <a:off x="642910" y="1000108"/>
            <a:ext cx="3571900" cy="5462606"/>
          </a:xfrm>
        </p:spPr>
        <p:txBody>
          <a:bodyPr>
            <a:noAutofit/>
          </a:bodyPr>
          <a:lstStyle/>
          <a:p>
            <a:r>
              <a:rPr lang="en-US" sz="1800" b="1" dirty="0">
                <a:solidFill>
                  <a:schemeClr val="accent1">
                    <a:lumMod val="50000"/>
                  </a:schemeClr>
                </a:solidFill>
                <a:latin typeface="Times New Roman" pitchFamily="18" charset="0"/>
                <a:cs typeface="Times New Roman" pitchFamily="18" charset="0"/>
              </a:rPr>
              <a:t>- regional state budgetary educational institution of secondary professional education "</a:t>
            </a:r>
            <a:r>
              <a:rPr lang="en-US" sz="1800" b="1" dirty="0" err="1">
                <a:solidFill>
                  <a:schemeClr val="accent1">
                    <a:lumMod val="50000"/>
                  </a:schemeClr>
                </a:solidFill>
                <a:latin typeface="Times New Roman" pitchFamily="18" charset="0"/>
                <a:cs typeface="Times New Roman" pitchFamily="18" charset="0"/>
              </a:rPr>
              <a:t>Karsun</a:t>
            </a:r>
            <a:r>
              <a:rPr lang="en-US" sz="1800" b="1" dirty="0">
                <a:solidFill>
                  <a:schemeClr val="accent1">
                    <a:lumMod val="50000"/>
                  </a:schemeClr>
                </a:solidFill>
                <a:latin typeface="Times New Roman" pitchFamily="18" charset="0"/>
                <a:cs typeface="Times New Roman" pitchFamily="18" charset="0"/>
              </a:rPr>
              <a:t> medical College" OGBOU SPO "</a:t>
            </a:r>
            <a:r>
              <a:rPr lang="en-US" sz="1800" b="1" dirty="0" err="1">
                <a:solidFill>
                  <a:schemeClr val="accent1">
                    <a:lumMod val="50000"/>
                  </a:schemeClr>
                </a:solidFill>
                <a:latin typeface="Times New Roman" pitchFamily="18" charset="0"/>
                <a:cs typeface="Times New Roman" pitchFamily="18" charset="0"/>
              </a:rPr>
              <a:t>Karsun</a:t>
            </a:r>
            <a:r>
              <a:rPr lang="en-US" sz="1800" b="1" dirty="0">
                <a:solidFill>
                  <a:schemeClr val="accent1">
                    <a:lumMod val="50000"/>
                  </a:schemeClr>
                </a:solidFill>
                <a:latin typeface="Times New Roman" pitchFamily="18" charset="0"/>
                <a:cs typeface="Times New Roman" pitchFamily="18" charset="0"/>
              </a:rPr>
              <a:t> medical </a:t>
            </a:r>
            <a:r>
              <a:rPr lang="en-US" sz="1800" b="1" dirty="0" err="1">
                <a:solidFill>
                  <a:schemeClr val="accent1">
                    <a:lumMod val="50000"/>
                  </a:schemeClr>
                </a:solidFill>
                <a:latin typeface="Times New Roman" pitchFamily="18" charset="0"/>
                <a:cs typeface="Times New Roman" pitchFamily="18" charset="0"/>
              </a:rPr>
              <a:t>College".At</a:t>
            </a:r>
            <a:r>
              <a:rPr lang="en-US" sz="1800" b="1" dirty="0">
                <a:solidFill>
                  <a:schemeClr val="accent1">
                    <a:lumMod val="50000"/>
                  </a:schemeClr>
                </a:solidFill>
                <a:latin typeface="Times New Roman" pitchFamily="18" charset="0"/>
                <a:cs typeface="Times New Roman" pitchFamily="18" charset="0"/>
              </a:rPr>
              <a:t> present, it is a multidisciplinary educational institution. Training is carried out in the specialties "Nursing", qualification "nurse", medical care (retraining), specialty "paramedic", refresher courses in the specialty "Nursing".</a:t>
            </a:r>
            <a:endParaRPr lang="ru-RU" sz="1800" b="1" dirty="0" smtClean="0">
              <a:solidFill>
                <a:schemeClr val="accent1">
                  <a:lumMod val="50000"/>
                </a:schemeClr>
              </a:solidFill>
              <a:latin typeface="Times New Roman" pitchFamily="18" charset="0"/>
              <a:cs typeface="Times New Roman" pitchFamily="18" charset="0"/>
            </a:endParaRPr>
          </a:p>
        </p:txBody>
      </p:sp>
      <p:pic>
        <p:nvPicPr>
          <p:cNvPr id="5" name="Содержимое 4" descr="фото мед. техниккум.jpg"/>
          <p:cNvPicPr>
            <a:picLocks noGrp="1" noChangeAspect="1"/>
          </p:cNvPicPr>
          <p:nvPr>
            <p:ph sz="half" idx="1"/>
          </p:nvPr>
        </p:nvPicPr>
        <p:blipFill>
          <a:blip r:embed="rId2" cstate="print"/>
          <a:stretch>
            <a:fillRect/>
          </a:stretch>
        </p:blipFill>
        <p:spPr>
          <a:xfrm>
            <a:off x="4214810" y="1428736"/>
            <a:ext cx="4543428" cy="4071965"/>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8029604" cy="700070"/>
          </a:xfrm>
        </p:spPr>
        <p:txBody>
          <a:bodyPr/>
          <a:lstStyle/>
          <a:p>
            <a:pPr algn="ctr"/>
            <a:r>
              <a:rPr lang="en-US" sz="3600" b="1" dirty="0"/>
              <a:t>Education</a:t>
            </a:r>
            <a:endParaRPr lang="ru-RU" sz="3600" b="1" dirty="0"/>
          </a:p>
        </p:txBody>
      </p:sp>
      <p:sp>
        <p:nvSpPr>
          <p:cNvPr id="3" name="Текст 2"/>
          <p:cNvSpPr>
            <a:spLocks noGrp="1"/>
          </p:cNvSpPr>
          <p:nvPr>
            <p:ph type="body" idx="2"/>
          </p:nvPr>
        </p:nvSpPr>
        <p:spPr>
          <a:xfrm>
            <a:off x="428596" y="1071546"/>
            <a:ext cx="4000528" cy="5143536"/>
          </a:xfrm>
        </p:spPr>
        <p:txBody>
          <a:bodyPr>
            <a:noAutofit/>
          </a:bodyPr>
          <a:lstStyle/>
          <a:p>
            <a:r>
              <a:rPr lang="ru-RU" sz="1600" b="1" dirty="0" smtClean="0">
                <a:solidFill>
                  <a:schemeClr val="accent1">
                    <a:lumMod val="50000"/>
                  </a:schemeClr>
                </a:solidFill>
              </a:rPr>
              <a:t>-</a:t>
            </a:r>
            <a:r>
              <a:rPr lang="en-US" sz="1600" b="1" dirty="0">
                <a:solidFill>
                  <a:schemeClr val="accent1">
                    <a:lumMod val="50000"/>
                  </a:schemeClr>
                </a:solidFill>
              </a:rPr>
              <a:t>Institute of distance and further education of Ulyanovsk state technical University (</a:t>
            </a:r>
            <a:r>
              <a:rPr lang="en-US" sz="1600" b="1" dirty="0" err="1">
                <a:solidFill>
                  <a:schemeClr val="accent1">
                    <a:lumMod val="50000"/>
                  </a:schemeClr>
                </a:solidFill>
              </a:rPr>
              <a:t>UlSTU</a:t>
            </a:r>
            <a:r>
              <a:rPr lang="en-US" sz="1600" b="1" dirty="0">
                <a:solidFill>
                  <a:schemeClr val="accent1">
                    <a:lumMod val="50000"/>
                  </a:schemeClr>
                </a:solidFill>
              </a:rPr>
              <a:t> of </a:t>
            </a:r>
            <a:r>
              <a:rPr lang="en-US" sz="1600" b="1" dirty="0" err="1">
                <a:solidFill>
                  <a:schemeClr val="accent1">
                    <a:lumMod val="50000"/>
                  </a:schemeClr>
                </a:solidFill>
              </a:rPr>
              <a:t>Iddo</a:t>
            </a:r>
            <a:r>
              <a:rPr lang="en-US" sz="1600" b="1" dirty="0">
                <a:solidFill>
                  <a:schemeClr val="accent1">
                    <a:lumMod val="50000"/>
                  </a:schemeClr>
                </a:solidFill>
              </a:rPr>
              <a:t>, Zechariah), </a:t>
            </a:r>
            <a:endParaRPr lang="ru-RU" sz="1600" b="1" dirty="0" smtClean="0">
              <a:solidFill>
                <a:schemeClr val="accent1">
                  <a:lumMod val="50000"/>
                </a:schemeClr>
              </a:solidFill>
            </a:endParaRPr>
          </a:p>
          <a:p>
            <a:pPr marL="285750" indent="-285750">
              <a:buFontTx/>
              <a:buChar char="-"/>
            </a:pPr>
            <a:r>
              <a:rPr lang="en-US" sz="1600" b="1" dirty="0" smtClean="0">
                <a:solidFill>
                  <a:schemeClr val="accent1">
                    <a:lumMod val="50000"/>
                  </a:schemeClr>
                </a:solidFill>
              </a:rPr>
              <a:t>Non-state </a:t>
            </a:r>
            <a:r>
              <a:rPr lang="en-US" sz="1600" b="1" dirty="0">
                <a:solidFill>
                  <a:schemeClr val="accent1">
                    <a:lumMod val="50000"/>
                  </a:schemeClr>
                </a:solidFill>
              </a:rPr>
              <a:t>accredited private educational institution of higher professional education "Modern Humanitarian Academy" Branches of higher educational institutions (hereinafter referred to as HEI) prepare specialties</a:t>
            </a:r>
            <a:r>
              <a:rPr lang="en-US" sz="1600" b="1" dirty="0" smtClean="0">
                <a:solidFill>
                  <a:schemeClr val="accent1">
                    <a:lumMod val="50000"/>
                  </a:schemeClr>
                </a:solidFill>
              </a:rPr>
              <a:t>:</a:t>
            </a:r>
            <a:endParaRPr lang="ru-RU" sz="1600" b="1" dirty="0" smtClean="0">
              <a:solidFill>
                <a:schemeClr val="accent1">
                  <a:lumMod val="50000"/>
                </a:schemeClr>
              </a:solidFill>
            </a:endParaRPr>
          </a:p>
          <a:p>
            <a:pPr marL="285750" indent="-285750">
              <a:buFontTx/>
              <a:buChar char="-"/>
            </a:pPr>
            <a:r>
              <a:rPr lang="en-US" sz="1600" b="1" dirty="0" smtClean="0">
                <a:solidFill>
                  <a:schemeClr val="accent1">
                    <a:lumMod val="50000"/>
                  </a:schemeClr>
                </a:solidFill>
              </a:rPr>
              <a:t>- </a:t>
            </a:r>
            <a:r>
              <a:rPr lang="en-US" sz="1600" b="1" dirty="0">
                <a:solidFill>
                  <a:schemeClr val="accent1">
                    <a:lumMod val="50000"/>
                  </a:schemeClr>
                </a:solidFill>
              </a:rPr>
              <a:t>accounting and audit</a:t>
            </a:r>
            <a:r>
              <a:rPr lang="en-US" sz="1600" b="1" dirty="0" smtClean="0">
                <a:solidFill>
                  <a:schemeClr val="accent1">
                    <a:lumMod val="50000"/>
                  </a:schemeClr>
                </a:solidFill>
              </a:rPr>
              <a:t>;</a:t>
            </a:r>
            <a:endParaRPr lang="ru-RU" sz="1600" b="1" dirty="0" smtClean="0">
              <a:solidFill>
                <a:schemeClr val="accent1">
                  <a:lumMod val="50000"/>
                </a:schemeClr>
              </a:solidFill>
            </a:endParaRPr>
          </a:p>
          <a:p>
            <a:pPr marL="285750" indent="-285750">
              <a:buFontTx/>
              <a:buChar char="-"/>
            </a:pPr>
            <a:r>
              <a:rPr lang="en-US" sz="1600" b="1" dirty="0" smtClean="0">
                <a:solidFill>
                  <a:schemeClr val="accent1">
                    <a:lumMod val="50000"/>
                  </a:schemeClr>
                </a:solidFill>
              </a:rPr>
              <a:t>- </a:t>
            </a:r>
            <a:r>
              <a:rPr lang="en-US" sz="1600" b="1" dirty="0">
                <a:solidFill>
                  <a:schemeClr val="accent1">
                    <a:lumMod val="50000"/>
                  </a:schemeClr>
                </a:solidFill>
              </a:rPr>
              <a:t>Finance and credit</a:t>
            </a:r>
            <a:r>
              <a:rPr lang="en-US" sz="1600" b="1" dirty="0" smtClean="0">
                <a:solidFill>
                  <a:schemeClr val="accent1">
                    <a:lumMod val="50000"/>
                  </a:schemeClr>
                </a:solidFill>
              </a:rPr>
              <a:t>;-</a:t>
            </a:r>
            <a:endParaRPr lang="ru-RU" sz="1600" b="1" dirty="0" smtClean="0">
              <a:solidFill>
                <a:schemeClr val="accent1">
                  <a:lumMod val="50000"/>
                </a:schemeClr>
              </a:solidFill>
            </a:endParaRPr>
          </a:p>
          <a:p>
            <a:pPr marL="285750" indent="-285750">
              <a:buFontTx/>
              <a:buChar char="-"/>
            </a:pPr>
            <a:r>
              <a:rPr lang="en-US" sz="1600" b="1" dirty="0" smtClean="0">
                <a:solidFill>
                  <a:schemeClr val="accent1">
                    <a:lumMod val="50000"/>
                  </a:schemeClr>
                </a:solidFill>
              </a:rPr>
              <a:t> </a:t>
            </a:r>
            <a:r>
              <a:rPr lang="en-US" sz="1600" b="1" dirty="0">
                <a:solidFill>
                  <a:schemeClr val="accent1">
                    <a:lumMod val="50000"/>
                  </a:schemeClr>
                </a:solidFill>
              </a:rPr>
              <a:t>jurisprudence</a:t>
            </a:r>
            <a:r>
              <a:rPr lang="en-US" sz="1600" b="1" dirty="0" smtClean="0">
                <a:solidFill>
                  <a:schemeClr val="accent1">
                    <a:lumMod val="50000"/>
                  </a:schemeClr>
                </a:solidFill>
              </a:rPr>
              <a:t>;</a:t>
            </a:r>
            <a:endParaRPr lang="ru-RU" sz="1600" b="1" dirty="0" smtClean="0">
              <a:solidFill>
                <a:schemeClr val="accent1">
                  <a:lumMod val="50000"/>
                </a:schemeClr>
              </a:solidFill>
            </a:endParaRPr>
          </a:p>
          <a:p>
            <a:pPr marL="285750" indent="-285750">
              <a:buFontTx/>
              <a:buChar char="-"/>
            </a:pPr>
            <a:r>
              <a:rPr lang="en-US" sz="1600" b="1" dirty="0" smtClean="0">
                <a:solidFill>
                  <a:schemeClr val="accent1">
                    <a:lumMod val="50000"/>
                  </a:schemeClr>
                </a:solidFill>
              </a:rPr>
              <a:t>- </a:t>
            </a:r>
            <a:r>
              <a:rPr lang="en-US" sz="1600" b="1" dirty="0">
                <a:solidFill>
                  <a:schemeClr val="accent1">
                    <a:lumMod val="50000"/>
                  </a:schemeClr>
                </a:solidFill>
              </a:rPr>
              <a:t>marketing and management</a:t>
            </a:r>
            <a:r>
              <a:rPr lang="en-US" sz="1600" b="1" dirty="0" smtClean="0">
                <a:solidFill>
                  <a:schemeClr val="accent1">
                    <a:lumMod val="50000"/>
                  </a:schemeClr>
                </a:solidFill>
              </a:rPr>
              <a:t>;</a:t>
            </a:r>
            <a:endParaRPr lang="ru-RU" sz="1600" b="1" dirty="0" smtClean="0">
              <a:solidFill>
                <a:schemeClr val="accent1">
                  <a:lumMod val="50000"/>
                </a:schemeClr>
              </a:solidFill>
            </a:endParaRPr>
          </a:p>
          <a:p>
            <a:pPr marL="285750" indent="-285750">
              <a:buFontTx/>
              <a:buChar char="-"/>
            </a:pPr>
            <a:r>
              <a:rPr lang="en-US" sz="1600" b="1" dirty="0" smtClean="0">
                <a:solidFill>
                  <a:schemeClr val="accent1">
                    <a:lumMod val="50000"/>
                  </a:schemeClr>
                </a:solidFill>
              </a:rPr>
              <a:t>- </a:t>
            </a:r>
            <a:r>
              <a:rPr lang="en-US" sz="1600" b="1" dirty="0">
                <a:solidFill>
                  <a:schemeClr val="accent1">
                    <a:lumMod val="50000"/>
                  </a:schemeClr>
                </a:solidFill>
              </a:rPr>
              <a:t>personnel management.</a:t>
            </a:r>
            <a:endParaRPr lang="ru-RU" sz="1600" b="1" dirty="0"/>
          </a:p>
        </p:txBody>
      </p:sp>
      <p:pic>
        <p:nvPicPr>
          <p:cNvPr id="5" name="Содержимое 4" descr="фото 1.png"/>
          <p:cNvPicPr>
            <a:picLocks noGrp="1" noChangeAspect="1"/>
          </p:cNvPicPr>
          <p:nvPr>
            <p:ph sz="half" idx="1"/>
          </p:nvPr>
        </p:nvPicPr>
        <p:blipFill>
          <a:blip r:embed="rId2" cstate="print"/>
          <a:stretch>
            <a:fillRect/>
          </a:stretch>
        </p:blipFill>
        <p:spPr>
          <a:xfrm>
            <a:off x="4357686" y="1714488"/>
            <a:ext cx="4357718" cy="4071965"/>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188640"/>
            <a:ext cx="7958166" cy="648072"/>
          </a:xfrm>
        </p:spPr>
        <p:txBody>
          <a:bodyPr/>
          <a:lstStyle/>
          <a:p>
            <a:pPr algn="ctr"/>
            <a:r>
              <a:rPr lang="en-US" sz="4800" b="1" dirty="0">
                <a:solidFill>
                  <a:schemeClr val="accent1">
                    <a:lumMod val="50000"/>
                  </a:schemeClr>
                </a:solidFill>
              </a:rPr>
              <a:t>Sport</a:t>
            </a:r>
            <a:endParaRPr lang="ru-RU" sz="4800" b="1" dirty="0">
              <a:solidFill>
                <a:schemeClr val="accent1">
                  <a:lumMod val="50000"/>
                </a:schemeClr>
              </a:solidFill>
            </a:endParaRPr>
          </a:p>
        </p:txBody>
      </p:sp>
      <p:sp>
        <p:nvSpPr>
          <p:cNvPr id="8" name="Прямоугольник 7"/>
          <p:cNvSpPr/>
          <p:nvPr/>
        </p:nvSpPr>
        <p:spPr>
          <a:xfrm>
            <a:off x="395536" y="908720"/>
            <a:ext cx="8352928" cy="707886"/>
          </a:xfrm>
          <a:prstGeom prst="rect">
            <a:avLst/>
          </a:prstGeom>
        </p:spPr>
        <p:txBody>
          <a:bodyPr wrap="square">
            <a:spAutoFit/>
          </a:bodyPr>
          <a:lstStyle/>
          <a:p>
            <a:pPr algn="ctr"/>
            <a:r>
              <a:rPr lang="en-US" sz="2000" dirty="0"/>
              <a:t>In 2016, on the territory of the MO "</a:t>
            </a:r>
            <a:r>
              <a:rPr lang="en-US" sz="2000" dirty="0" err="1"/>
              <a:t>Karsunsky</a:t>
            </a:r>
            <a:r>
              <a:rPr lang="en-US" sz="2000" dirty="0"/>
              <a:t> district" opened a fitness center «TRIUMPH»</a:t>
            </a:r>
            <a:endParaRPr lang="ru-RU" sz="2000" dirty="0"/>
          </a:p>
        </p:txBody>
      </p:sp>
      <p:pic>
        <p:nvPicPr>
          <p:cNvPr id="3" name="Picture 2"/>
          <p:cNvPicPr>
            <a:picLocks noChangeAspect="1" noChangeArrowheads="1"/>
          </p:cNvPicPr>
          <p:nvPr/>
        </p:nvPicPr>
        <p:blipFill>
          <a:blip r:embed="rId2" cstate="print"/>
          <a:srcRect/>
          <a:stretch>
            <a:fillRect/>
          </a:stretch>
        </p:blipFill>
        <p:spPr bwMode="auto">
          <a:xfrm>
            <a:off x="827584" y="1988840"/>
            <a:ext cx="7776864" cy="4680520"/>
          </a:xfrm>
          <a:prstGeom prst="rect">
            <a:avLst/>
          </a:prstGeom>
          <a:noFill/>
          <a:ln w="9525">
            <a:noFill/>
            <a:miter lim="800000"/>
            <a:headEnd/>
            <a:tailEnd/>
          </a:ln>
        </p:spPr>
      </p:pic>
      <p:sp>
        <p:nvSpPr>
          <p:cNvPr id="7" name="Содержимое 6"/>
          <p:cNvSpPr>
            <a:spLocks noGrp="1"/>
          </p:cNvSpPr>
          <p:nvPr>
            <p:ph sz="half" idx="1"/>
          </p:nvPr>
        </p:nvSpPr>
        <p:spPr>
          <a:xfrm>
            <a:off x="899592" y="6453336"/>
            <a:ext cx="4093294" cy="188640"/>
          </a:xfrm>
        </p:spPr>
        <p:txBody>
          <a:bodyPr>
            <a:normAutofit fontScale="40000" lnSpcReduction="20000"/>
          </a:bodyPr>
          <a:lstStyle/>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332656"/>
            <a:ext cx="7918648" cy="648072"/>
          </a:xfrm>
        </p:spPr>
        <p:txBody>
          <a:bodyPr/>
          <a:lstStyle/>
          <a:p>
            <a:r>
              <a:rPr lang="en-US" dirty="0"/>
              <a:t> Sports and recreation complex "TRIUMPH»</a:t>
            </a:r>
            <a:endParaRPr lang="ru-RU" dirty="0"/>
          </a:p>
        </p:txBody>
      </p:sp>
      <p:sp>
        <p:nvSpPr>
          <p:cNvPr id="3" name="Текст 2"/>
          <p:cNvSpPr>
            <a:spLocks noGrp="1"/>
          </p:cNvSpPr>
          <p:nvPr>
            <p:ph type="body" idx="2"/>
          </p:nvPr>
        </p:nvSpPr>
        <p:spPr>
          <a:xfrm>
            <a:off x="685800" y="5661248"/>
            <a:ext cx="2743200" cy="587152"/>
          </a:xfrm>
        </p:spPr>
        <p:txBody>
          <a:bodyPr/>
          <a:lstStyle/>
          <a:p>
            <a:endParaRPr lang="ru-RU" dirty="0"/>
          </a:p>
        </p:txBody>
      </p:sp>
      <p:pic>
        <p:nvPicPr>
          <p:cNvPr id="2050" name="Picture 2"/>
          <p:cNvPicPr>
            <a:picLocks noGrp="1" noChangeAspect="1" noChangeArrowheads="1"/>
          </p:cNvPicPr>
          <p:nvPr>
            <p:ph sz="half" idx="1"/>
          </p:nvPr>
        </p:nvPicPr>
        <p:blipFill>
          <a:blip r:embed="rId2" cstate="print"/>
          <a:srcRect/>
          <a:stretch>
            <a:fillRect/>
          </a:stretch>
        </p:blipFill>
        <p:spPr bwMode="auto">
          <a:xfrm>
            <a:off x="4427984" y="3501008"/>
            <a:ext cx="4538277" cy="3024336"/>
          </a:xfrm>
          <a:prstGeom prst="rect">
            <a:avLst/>
          </a:prstGeom>
          <a:noFill/>
          <a:ln w="9525">
            <a:noFill/>
            <a:miter lim="800000"/>
            <a:headEnd/>
            <a:tailEnd/>
          </a:ln>
        </p:spPr>
      </p:pic>
      <p:pic>
        <p:nvPicPr>
          <p:cNvPr id="2052" name="Picture 4"/>
          <p:cNvPicPr>
            <a:picLocks noChangeAspect="1" noChangeArrowheads="1"/>
          </p:cNvPicPr>
          <p:nvPr/>
        </p:nvPicPr>
        <p:blipFill>
          <a:blip r:embed="rId3" cstate="print"/>
          <a:srcRect/>
          <a:stretch>
            <a:fillRect/>
          </a:stretch>
        </p:blipFill>
        <p:spPr bwMode="auto">
          <a:xfrm>
            <a:off x="179512" y="3501008"/>
            <a:ext cx="4059097" cy="3024336"/>
          </a:xfrm>
          <a:prstGeom prst="rect">
            <a:avLst/>
          </a:prstGeom>
          <a:noFill/>
          <a:ln w="9525">
            <a:noFill/>
            <a:miter lim="800000"/>
            <a:headEnd/>
            <a:tailEnd/>
          </a:ln>
        </p:spPr>
      </p:pic>
      <p:pic>
        <p:nvPicPr>
          <p:cNvPr id="2053" name="Picture 5"/>
          <p:cNvPicPr>
            <a:picLocks noChangeAspect="1" noChangeArrowheads="1"/>
          </p:cNvPicPr>
          <p:nvPr/>
        </p:nvPicPr>
        <p:blipFill>
          <a:blip r:embed="rId4" cstate="print"/>
          <a:srcRect l="25436" t="10286" b="55673"/>
          <a:stretch>
            <a:fillRect/>
          </a:stretch>
        </p:blipFill>
        <p:spPr bwMode="auto">
          <a:xfrm>
            <a:off x="971600" y="1556792"/>
            <a:ext cx="7488832" cy="1728192"/>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8101042" cy="557194"/>
          </a:xfrm>
        </p:spPr>
        <p:txBody>
          <a:bodyPr/>
          <a:lstStyle/>
          <a:p>
            <a:pPr algn="ctr"/>
            <a:r>
              <a:rPr lang="en-US" sz="3600" b="1" dirty="0"/>
              <a:t>Arts and culture</a:t>
            </a:r>
            <a:endParaRPr lang="ru-RU" sz="3600" b="1" dirty="0"/>
          </a:p>
        </p:txBody>
      </p:sp>
      <p:sp>
        <p:nvSpPr>
          <p:cNvPr id="3" name="Текст 2"/>
          <p:cNvSpPr>
            <a:spLocks noGrp="1"/>
          </p:cNvSpPr>
          <p:nvPr>
            <p:ph type="body" idx="2"/>
          </p:nvPr>
        </p:nvSpPr>
        <p:spPr>
          <a:xfrm>
            <a:off x="685800" y="1142984"/>
            <a:ext cx="3814762" cy="5105416"/>
          </a:xfrm>
        </p:spPr>
        <p:txBody>
          <a:bodyPr>
            <a:noAutofit/>
          </a:bodyPr>
          <a:lstStyle/>
          <a:p>
            <a:r>
              <a:rPr lang="ru-RU" sz="1800" b="1" dirty="0" smtClean="0">
                <a:solidFill>
                  <a:schemeClr val="accent1">
                    <a:lumMod val="50000"/>
                  </a:schemeClr>
                </a:solidFill>
              </a:rPr>
              <a:t> </a:t>
            </a:r>
            <a:r>
              <a:rPr lang="en-US" sz="1800" b="1" dirty="0">
                <a:solidFill>
                  <a:schemeClr val="accent1">
                    <a:lumMod val="50000"/>
                  </a:schemeClr>
                </a:solidFill>
              </a:rPr>
              <a:t>In the implementation of the main activities of the industry in the area created a clear system consisting of six municipal state cultural institutions (from 1.12.2011): </a:t>
            </a:r>
            <a:endParaRPr lang="ru-RU" sz="1800" b="1" dirty="0" smtClean="0">
              <a:solidFill>
                <a:schemeClr val="accent1">
                  <a:lumMod val="50000"/>
                </a:schemeClr>
              </a:solidFill>
            </a:endParaRPr>
          </a:p>
          <a:p>
            <a:r>
              <a:rPr lang="en-US" sz="1800" b="1" dirty="0" err="1" smtClean="0">
                <a:solidFill>
                  <a:schemeClr val="accent1">
                    <a:lumMod val="50000"/>
                  </a:schemeClr>
                </a:solidFill>
              </a:rPr>
              <a:t>Karsun</a:t>
            </a:r>
            <a:r>
              <a:rPr lang="en-US" sz="1800" b="1" dirty="0" smtClean="0">
                <a:solidFill>
                  <a:schemeClr val="accent1">
                    <a:lumMod val="50000"/>
                  </a:schemeClr>
                </a:solidFill>
              </a:rPr>
              <a:t> </a:t>
            </a:r>
            <a:r>
              <a:rPr lang="en-US" sz="1800" b="1" dirty="0" err="1">
                <a:solidFill>
                  <a:schemeClr val="accent1">
                    <a:lumMod val="50000"/>
                  </a:schemeClr>
                </a:solidFill>
              </a:rPr>
              <a:t>mezhposelencheskaya</a:t>
            </a:r>
            <a:r>
              <a:rPr lang="en-US" sz="1800" b="1" dirty="0">
                <a:solidFill>
                  <a:schemeClr val="accent1">
                    <a:lumMod val="50000"/>
                  </a:schemeClr>
                </a:solidFill>
              </a:rPr>
              <a:t> </a:t>
            </a:r>
            <a:r>
              <a:rPr lang="en-US" sz="1800" b="1" dirty="0" err="1">
                <a:solidFill>
                  <a:schemeClr val="accent1">
                    <a:lumMod val="50000"/>
                  </a:schemeClr>
                </a:solidFill>
              </a:rPr>
              <a:t>Biblioteka</a:t>
            </a:r>
            <a:r>
              <a:rPr lang="en-US" sz="1800" b="1" dirty="0">
                <a:solidFill>
                  <a:schemeClr val="accent1">
                    <a:lumMod val="50000"/>
                  </a:schemeClr>
                </a:solidFill>
              </a:rPr>
              <a:t> </a:t>
            </a:r>
            <a:r>
              <a:rPr lang="en-US" sz="1800" b="1" dirty="0" err="1">
                <a:solidFill>
                  <a:schemeClr val="accent1">
                    <a:lumMod val="50000"/>
                  </a:schemeClr>
                </a:solidFill>
              </a:rPr>
              <a:t>imeni</a:t>
            </a:r>
            <a:r>
              <a:rPr lang="en-US" sz="1800" b="1" dirty="0">
                <a:solidFill>
                  <a:schemeClr val="accent1">
                    <a:lumMod val="50000"/>
                  </a:schemeClr>
                </a:solidFill>
              </a:rPr>
              <a:t> N. </a:t>
            </a:r>
            <a:r>
              <a:rPr lang="en-US" sz="1800" b="1" dirty="0" err="1">
                <a:solidFill>
                  <a:schemeClr val="accent1">
                    <a:lumMod val="50000"/>
                  </a:schemeClr>
                </a:solidFill>
              </a:rPr>
              <a:t>Yazykova</a:t>
            </a:r>
            <a:r>
              <a:rPr lang="en-US" sz="1800" b="1" dirty="0">
                <a:solidFill>
                  <a:schemeClr val="accent1">
                    <a:lumMod val="50000"/>
                  </a:schemeClr>
                </a:solidFill>
              </a:rPr>
              <a:t>, "District House of culture», «Cinema», "</a:t>
            </a:r>
            <a:r>
              <a:rPr lang="en-US" sz="1800" b="1" dirty="0" err="1">
                <a:solidFill>
                  <a:schemeClr val="accent1">
                    <a:lumMod val="50000"/>
                  </a:schemeClr>
                </a:solidFill>
              </a:rPr>
              <a:t>Karsun</a:t>
            </a:r>
            <a:r>
              <a:rPr lang="en-US" sz="1800" b="1" dirty="0">
                <a:solidFill>
                  <a:schemeClr val="accent1">
                    <a:lumMod val="50000"/>
                  </a:schemeClr>
                </a:solidFill>
              </a:rPr>
              <a:t> Museum of local history and art»,  "</a:t>
            </a:r>
            <a:r>
              <a:rPr lang="en-US" sz="1800" b="1" dirty="0" err="1">
                <a:solidFill>
                  <a:schemeClr val="accent1">
                    <a:lumMod val="50000"/>
                  </a:schemeClr>
                </a:solidFill>
              </a:rPr>
              <a:t>Karsunsky</a:t>
            </a:r>
            <a:r>
              <a:rPr lang="en-US" sz="1800" b="1" dirty="0">
                <a:solidFill>
                  <a:schemeClr val="accent1">
                    <a:lumMod val="50000"/>
                  </a:schemeClr>
                </a:solidFill>
              </a:rPr>
              <a:t> children's art school named after A. </a:t>
            </a:r>
            <a:r>
              <a:rPr lang="en-US" sz="1800" b="1" dirty="0" err="1">
                <a:solidFill>
                  <a:schemeClr val="accent1">
                    <a:lumMod val="50000"/>
                  </a:schemeClr>
                </a:solidFill>
              </a:rPr>
              <a:t>Plast</a:t>
            </a:r>
            <a:r>
              <a:rPr lang="en-US" sz="1800" b="1" dirty="0">
                <a:solidFill>
                  <a:schemeClr val="accent1">
                    <a:lumMod val="50000"/>
                  </a:schemeClr>
                </a:solidFill>
              </a:rPr>
              <a:t>», "</a:t>
            </a:r>
            <a:r>
              <a:rPr lang="en-US" sz="1800" b="1" dirty="0" err="1">
                <a:solidFill>
                  <a:schemeClr val="accent1">
                    <a:lumMod val="50000"/>
                  </a:schemeClr>
                </a:solidFill>
              </a:rPr>
              <a:t>Yazykovskiy</a:t>
            </a:r>
            <a:r>
              <a:rPr lang="en-US" sz="1800" b="1" dirty="0">
                <a:solidFill>
                  <a:schemeClr val="accent1">
                    <a:lumMod val="50000"/>
                  </a:schemeClr>
                </a:solidFill>
              </a:rPr>
              <a:t> children's school of arts»</a:t>
            </a:r>
            <a:endParaRPr lang="ru-RU" sz="1800" dirty="0">
              <a:solidFill>
                <a:schemeClr val="accent1">
                  <a:lumMod val="50000"/>
                </a:schemeClr>
              </a:solidFill>
            </a:endParaRPr>
          </a:p>
        </p:txBody>
      </p:sp>
      <p:pic>
        <p:nvPicPr>
          <p:cNvPr id="5" name="Содержимое 4" descr="дши.png"/>
          <p:cNvPicPr>
            <a:picLocks noGrp="1" noChangeAspect="1"/>
          </p:cNvPicPr>
          <p:nvPr>
            <p:ph sz="half" idx="1"/>
          </p:nvPr>
        </p:nvPicPr>
        <p:blipFill>
          <a:blip r:embed="rId2" cstate="print"/>
          <a:stretch>
            <a:fillRect/>
          </a:stretch>
        </p:blipFill>
        <p:spPr>
          <a:xfrm>
            <a:off x="4357686" y="1571612"/>
            <a:ext cx="4357718" cy="428628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2296284"/>
          </a:xfrm>
        </p:spPr>
        <p:txBody>
          <a:bodyPr>
            <a:normAutofit fontScale="90000"/>
          </a:bodyPr>
          <a:lstStyle/>
          <a:p>
            <a:r>
              <a:rPr lang="en-US" sz="2200" b="1" dirty="0" smtClean="0">
                <a:solidFill>
                  <a:schemeClr val="accent1">
                    <a:lumMod val="50000"/>
                  </a:schemeClr>
                </a:solidFill>
              </a:rPr>
              <a:t>More </a:t>
            </a:r>
            <a:r>
              <a:rPr lang="en-US" sz="2200" b="1" dirty="0">
                <a:solidFill>
                  <a:schemeClr val="accent1">
                    <a:lumMod val="50000"/>
                  </a:schemeClr>
                </a:solidFill>
              </a:rPr>
              <a:t>than 300 students of the </a:t>
            </a:r>
            <a:r>
              <a:rPr lang="en-US" sz="2200" b="1" dirty="0" err="1">
                <a:solidFill>
                  <a:schemeClr val="accent1">
                    <a:lumMod val="50000"/>
                  </a:schemeClr>
                </a:solidFill>
              </a:rPr>
              <a:t>Karsun</a:t>
            </a:r>
            <a:r>
              <a:rPr lang="en-US" sz="2200" b="1" dirty="0">
                <a:solidFill>
                  <a:schemeClr val="accent1">
                    <a:lumMod val="50000"/>
                  </a:schemeClr>
                </a:solidFill>
              </a:rPr>
              <a:t> school of art have become winners of international competitions and exhibitions, 24 gold and silver medals. The students ' works are exhibited in museums in 16 countries, 17 works are exhibited at the UN headquarters in new York. Seven students-fellows of the Ministry of culture, four-winners of the award. A. A. </a:t>
            </a:r>
            <a:r>
              <a:rPr lang="en-US" sz="2200" b="1" dirty="0" err="1">
                <a:solidFill>
                  <a:schemeClr val="accent1">
                    <a:lumMod val="50000"/>
                  </a:schemeClr>
                </a:solidFill>
              </a:rPr>
              <a:t>Plastov</a:t>
            </a:r>
            <a:r>
              <a:rPr lang="en-US" sz="2200" b="1" dirty="0">
                <a:solidFill>
                  <a:schemeClr val="accent1">
                    <a:lumMod val="50000"/>
                  </a:schemeClr>
                </a:solidFill>
              </a:rPr>
              <a:t>.</a:t>
            </a:r>
            <a:r>
              <a:rPr lang="ru-RU" sz="2200" b="1" dirty="0" smtClean="0">
                <a:solidFill>
                  <a:schemeClr val="accent1">
                    <a:lumMod val="50000"/>
                  </a:schemeClr>
                </a:solidFill>
              </a:rPr>
              <a:t>      </a:t>
            </a:r>
            <a:br>
              <a:rPr lang="ru-RU" sz="2200" b="1" dirty="0" smtClean="0">
                <a:solidFill>
                  <a:schemeClr val="accent1">
                    <a:lumMod val="50000"/>
                  </a:schemeClr>
                </a:solidFill>
              </a:rPr>
            </a:br>
            <a:r>
              <a:rPr lang="ru-RU" sz="2200" b="1" dirty="0" smtClean="0">
                <a:solidFill>
                  <a:schemeClr val="accent1">
                    <a:lumMod val="50000"/>
                  </a:schemeClr>
                </a:solidFill>
                <a:latin typeface="Times New Roman" pitchFamily="18" charset="0"/>
                <a:cs typeface="Times New Roman" pitchFamily="18" charset="0"/>
              </a:rPr>
              <a:t>               </a:t>
            </a:r>
            <a:endParaRPr lang="ru-RU" dirty="0"/>
          </a:p>
        </p:txBody>
      </p:sp>
      <p:pic>
        <p:nvPicPr>
          <p:cNvPr id="5" name="Содержимое 4" descr="ДШИИ.png"/>
          <p:cNvPicPr>
            <a:picLocks noGrp="1" noChangeAspect="1"/>
          </p:cNvPicPr>
          <p:nvPr>
            <p:ph sz="half" idx="1"/>
          </p:nvPr>
        </p:nvPicPr>
        <p:blipFill>
          <a:blip r:embed="rId2" cstate="print"/>
          <a:stretch>
            <a:fillRect/>
          </a:stretch>
        </p:blipFill>
        <p:spPr>
          <a:xfrm>
            <a:off x="395536" y="2933170"/>
            <a:ext cx="4257676" cy="3929089"/>
          </a:xfrm>
        </p:spPr>
      </p:pic>
      <p:pic>
        <p:nvPicPr>
          <p:cNvPr id="6" name="Содержимое 5" descr="ДШИ художники.png"/>
          <p:cNvPicPr>
            <a:picLocks noGrp="1" noChangeAspect="1"/>
          </p:cNvPicPr>
          <p:nvPr>
            <p:ph sz="half" idx="2"/>
          </p:nvPr>
        </p:nvPicPr>
        <p:blipFill>
          <a:blip r:embed="rId3" cstate="print"/>
          <a:stretch>
            <a:fillRect/>
          </a:stretch>
        </p:blipFill>
        <p:spPr>
          <a:xfrm>
            <a:off x="4355976" y="2857472"/>
            <a:ext cx="4186238" cy="4000528"/>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764704"/>
            <a:ext cx="8572560" cy="2449982"/>
          </a:xfrm>
        </p:spPr>
        <p:txBody>
          <a:bodyPr>
            <a:normAutofit fontScale="90000"/>
          </a:bodyPr>
          <a:lstStyle/>
          <a:p>
            <a:r>
              <a:rPr lang="ru-RU" sz="2200" b="1" dirty="0" smtClean="0"/>
              <a:t>     </a:t>
            </a:r>
            <a:br>
              <a:rPr lang="ru-RU" sz="2200" b="1" dirty="0" smtClean="0"/>
            </a:br>
            <a:r>
              <a:rPr lang="ru-RU" sz="2200" b="1" dirty="0" smtClean="0"/>
              <a:t/>
            </a:r>
            <a:br>
              <a:rPr lang="ru-RU" sz="2200" b="1" dirty="0" smtClean="0"/>
            </a:br>
            <a:r>
              <a:rPr lang="ru-RU" sz="2200" b="1" dirty="0" smtClean="0"/>
              <a:t/>
            </a:r>
            <a:br>
              <a:rPr lang="ru-RU" sz="2200" b="1" dirty="0" smtClean="0"/>
            </a:br>
            <a:r>
              <a:rPr lang="ru-RU" sz="2200" b="1" dirty="0" smtClean="0"/>
              <a:t/>
            </a:r>
            <a:br>
              <a:rPr lang="ru-RU" sz="2200" b="1" dirty="0" smtClean="0"/>
            </a:br>
            <a:r>
              <a:rPr lang="ru-RU" sz="2200" b="1" dirty="0" smtClean="0"/>
              <a:t/>
            </a:r>
            <a:br>
              <a:rPr lang="ru-RU" sz="2200" b="1" dirty="0" smtClean="0"/>
            </a:br>
            <a:r>
              <a:rPr lang="ru-RU" sz="2200" b="1" dirty="0" smtClean="0"/>
              <a:t/>
            </a:r>
            <a:br>
              <a:rPr lang="ru-RU" sz="2200" b="1" dirty="0" smtClean="0"/>
            </a:br>
            <a:r>
              <a:rPr lang="ru-RU" sz="2200" b="1" dirty="0" smtClean="0"/>
              <a:t/>
            </a:r>
            <a:br>
              <a:rPr lang="ru-RU" sz="2200" b="1" dirty="0" smtClean="0"/>
            </a:br>
            <a:r>
              <a:rPr lang="ru-RU" sz="2200" b="1" dirty="0" smtClean="0"/>
              <a:t/>
            </a:r>
            <a:br>
              <a:rPr lang="ru-RU" sz="2200" b="1" dirty="0" smtClean="0"/>
            </a:br>
            <a:r>
              <a:rPr lang="ru-RU" sz="2200" b="1" dirty="0" smtClean="0"/>
              <a:t/>
            </a:r>
            <a:br>
              <a:rPr lang="ru-RU" sz="2200" b="1" dirty="0" smtClean="0"/>
            </a:br>
            <a:r>
              <a:rPr lang="ru-RU" sz="2200" b="1" dirty="0" smtClean="0"/>
              <a:t/>
            </a:r>
            <a:br>
              <a:rPr lang="ru-RU" sz="2200" b="1" dirty="0" smtClean="0"/>
            </a:br>
            <a:r>
              <a:rPr lang="ru-RU" sz="2200" b="1" dirty="0" smtClean="0"/>
              <a:t>           </a:t>
            </a:r>
            <a:br>
              <a:rPr lang="ru-RU" sz="2200" b="1" dirty="0" smtClean="0"/>
            </a:br>
            <a:r>
              <a:rPr lang="en-US" sz="2200" b="1" dirty="0"/>
              <a:t>It has become a good tradition to celebrate Pushkin's day - "poetry Festival" in the Language Park on the first Sunday of June every year. In the district house of culture there are such creative teams as the </a:t>
            </a:r>
            <a:r>
              <a:rPr lang="en-US" sz="2200" b="1" dirty="0" err="1"/>
              <a:t>Karsun</a:t>
            </a:r>
            <a:r>
              <a:rPr lang="en-US" sz="2200" b="1" dirty="0"/>
              <a:t> Russian folk choir, the orchestra of Russian folk instruments, the dance group "</a:t>
            </a:r>
            <a:r>
              <a:rPr lang="en-US" sz="2200" b="1" dirty="0" err="1"/>
              <a:t>Druzhba</a:t>
            </a:r>
            <a:r>
              <a:rPr lang="en-US" sz="2200" b="1" dirty="0"/>
              <a:t>", the Studio of decorative and applied art "laces", the choir of veterans of war and labor.</a:t>
            </a:r>
            <a:r>
              <a:rPr lang="ru-RU" sz="2200" b="1" dirty="0" smtClean="0"/>
              <a:t/>
            </a:r>
            <a:br>
              <a:rPr lang="ru-RU" sz="2200" b="1" dirty="0" smtClean="0"/>
            </a:br>
            <a:r>
              <a:rPr lang="ru-RU" b="1" dirty="0" smtClean="0">
                <a:latin typeface="Times New Roman" pitchFamily="18" charset="0"/>
                <a:cs typeface="Times New Roman" pitchFamily="18" charset="0"/>
              </a:rPr>
              <a:t/>
            </a:r>
            <a:br>
              <a:rPr lang="ru-RU" b="1" dirty="0" smtClean="0">
                <a:latin typeface="Times New Roman" pitchFamily="18" charset="0"/>
                <a:cs typeface="Times New Roman" pitchFamily="18" charset="0"/>
              </a:rPr>
            </a:br>
            <a:endParaRPr lang="ru-RU" b="1" dirty="0">
              <a:latin typeface="Times New Roman" pitchFamily="18" charset="0"/>
              <a:cs typeface="Times New Roman" pitchFamily="18" charset="0"/>
            </a:endParaRPr>
          </a:p>
        </p:txBody>
      </p:sp>
      <p:pic>
        <p:nvPicPr>
          <p:cNvPr id="6" name="Содержимое 5" descr="языково2.jpg"/>
          <p:cNvPicPr>
            <a:picLocks noGrp="1" noChangeAspect="1"/>
          </p:cNvPicPr>
          <p:nvPr>
            <p:ph sz="half" idx="2"/>
          </p:nvPr>
        </p:nvPicPr>
        <p:blipFill>
          <a:blip r:embed="rId2" cstate="print"/>
          <a:stretch>
            <a:fillRect/>
          </a:stretch>
        </p:blipFill>
        <p:spPr>
          <a:xfrm>
            <a:off x="4643438" y="2714620"/>
            <a:ext cx="4214842" cy="3571900"/>
          </a:xfrm>
        </p:spPr>
      </p:pic>
      <p:pic>
        <p:nvPicPr>
          <p:cNvPr id="8" name="Содержимое 7" descr="языкковск. дух. орк. 1.jpg"/>
          <p:cNvPicPr>
            <a:picLocks noGrp="1" noChangeAspect="1"/>
          </p:cNvPicPr>
          <p:nvPr>
            <p:ph sz="half" idx="1"/>
          </p:nvPr>
        </p:nvPicPr>
        <p:blipFill>
          <a:blip r:embed="rId3" cstate="print"/>
          <a:stretch>
            <a:fillRect/>
          </a:stretch>
        </p:blipFill>
        <p:spPr>
          <a:xfrm>
            <a:off x="285720" y="2786058"/>
            <a:ext cx="4357718" cy="3429024"/>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48" y="571480"/>
            <a:ext cx="7929618" cy="1285884"/>
          </a:xfrm>
        </p:spPr>
        <p:txBody>
          <a:bodyPr/>
          <a:lstStyle/>
          <a:p>
            <a:pPr algn="ctr"/>
            <a:r>
              <a:rPr lang="en-US" b="1" dirty="0"/>
              <a:t>Resources of the area</a:t>
            </a:r>
            <a:r>
              <a:rPr lang="ru-RU" b="1" dirty="0" smtClean="0"/>
              <a:t> </a:t>
            </a:r>
            <a:r>
              <a:rPr lang="ru-RU" dirty="0" smtClean="0"/>
              <a:t/>
            </a:r>
            <a:br>
              <a:rPr lang="ru-RU" dirty="0" smtClean="0"/>
            </a:br>
            <a:r>
              <a:rPr lang="ru-RU" b="1" dirty="0" smtClean="0"/>
              <a:t> </a:t>
            </a:r>
            <a:r>
              <a:rPr lang="ru-RU" dirty="0" smtClean="0"/>
              <a:t/>
            </a:r>
            <a:br>
              <a:rPr lang="ru-RU" dirty="0" smtClean="0"/>
            </a:br>
            <a:endParaRPr lang="ru-RU" dirty="0"/>
          </a:p>
        </p:txBody>
      </p:sp>
      <p:sp>
        <p:nvSpPr>
          <p:cNvPr id="3" name="Текст 2"/>
          <p:cNvSpPr>
            <a:spLocks noGrp="1"/>
          </p:cNvSpPr>
          <p:nvPr>
            <p:ph type="body" idx="2"/>
          </p:nvPr>
        </p:nvSpPr>
        <p:spPr>
          <a:xfrm>
            <a:off x="214282" y="1000108"/>
            <a:ext cx="4214842" cy="5429288"/>
          </a:xfrm>
        </p:spPr>
        <p:txBody>
          <a:bodyPr>
            <a:noAutofit/>
          </a:bodyPr>
          <a:lstStyle/>
          <a:p>
            <a:r>
              <a:rPr lang="en-US" sz="2000" b="1" dirty="0">
                <a:solidFill>
                  <a:schemeClr val="accent1">
                    <a:lumMod val="50000"/>
                  </a:schemeClr>
                </a:solidFill>
                <a:latin typeface="Times New Roman" pitchFamily="18" charset="0"/>
                <a:cs typeface="Times New Roman" pitchFamily="18" charset="0"/>
              </a:rPr>
              <a:t>Structure of land by categories, 177 t ha</a:t>
            </a:r>
            <a:r>
              <a:rPr lang="en-US" sz="2000" b="1" dirty="0" smtClean="0">
                <a:solidFill>
                  <a:schemeClr val="accent1">
                    <a:lumMod val="50000"/>
                  </a:schemeClr>
                </a:solidFill>
                <a:latin typeface="Times New Roman" pitchFamily="18" charset="0"/>
                <a:cs typeface="Times New Roman" pitchFamily="18" charset="0"/>
              </a:rPr>
              <a:t>:</a:t>
            </a:r>
            <a:endParaRPr lang="ru-RU" sz="2000" b="1" dirty="0" smtClean="0">
              <a:solidFill>
                <a:schemeClr val="accent1">
                  <a:lumMod val="50000"/>
                </a:schemeClr>
              </a:solidFill>
              <a:latin typeface="Times New Roman" pitchFamily="18" charset="0"/>
              <a:cs typeface="Times New Roman" pitchFamily="18" charset="0"/>
            </a:endParaRPr>
          </a:p>
          <a:p>
            <a:r>
              <a:rPr lang="en-US" sz="2000" b="1" dirty="0" smtClean="0">
                <a:solidFill>
                  <a:schemeClr val="accent1">
                    <a:lumMod val="50000"/>
                  </a:schemeClr>
                </a:solidFill>
                <a:latin typeface="Times New Roman" pitchFamily="18" charset="0"/>
                <a:cs typeface="Times New Roman" pitchFamily="18" charset="0"/>
              </a:rPr>
              <a:t>Agricultural </a:t>
            </a:r>
            <a:r>
              <a:rPr lang="en-US" sz="2000" b="1" dirty="0">
                <a:solidFill>
                  <a:schemeClr val="accent1">
                    <a:lumMod val="50000"/>
                  </a:schemeClr>
                </a:solidFill>
                <a:latin typeface="Times New Roman" pitchFamily="18" charset="0"/>
                <a:cs typeface="Times New Roman" pitchFamily="18" charset="0"/>
              </a:rPr>
              <a:t>cooperatives-106069</a:t>
            </a:r>
            <a:r>
              <a:rPr lang="en-US" sz="2000" b="1" dirty="0" smtClean="0">
                <a:solidFill>
                  <a:schemeClr val="accent1">
                    <a:lumMod val="50000"/>
                  </a:schemeClr>
                </a:solidFill>
                <a:latin typeface="Times New Roman" pitchFamily="18" charset="0"/>
                <a:cs typeface="Times New Roman" pitchFamily="18" charset="0"/>
              </a:rPr>
              <a:t>,</a:t>
            </a:r>
            <a:endParaRPr lang="ru-RU" sz="2000" b="1" dirty="0" smtClean="0">
              <a:solidFill>
                <a:schemeClr val="accent1">
                  <a:lumMod val="50000"/>
                </a:schemeClr>
              </a:solidFill>
              <a:latin typeface="Times New Roman" pitchFamily="18" charset="0"/>
              <a:cs typeface="Times New Roman" pitchFamily="18" charset="0"/>
            </a:endParaRPr>
          </a:p>
          <a:p>
            <a:r>
              <a:rPr lang="en-US" sz="2000" b="1" dirty="0" smtClean="0">
                <a:solidFill>
                  <a:schemeClr val="accent1">
                    <a:lumMod val="50000"/>
                  </a:schemeClr>
                </a:solidFill>
                <a:latin typeface="Times New Roman" pitchFamily="18" charset="0"/>
                <a:cs typeface="Times New Roman" pitchFamily="18" charset="0"/>
              </a:rPr>
              <a:t>Agricultural </a:t>
            </a:r>
            <a:r>
              <a:rPr lang="en-US" sz="2000" b="1" dirty="0">
                <a:solidFill>
                  <a:schemeClr val="accent1">
                    <a:lumMod val="50000"/>
                  </a:schemeClr>
                </a:solidFill>
                <a:latin typeface="Times New Roman" pitchFamily="18" charset="0"/>
                <a:cs typeface="Times New Roman" pitchFamily="18" charset="0"/>
              </a:rPr>
              <a:t>educational institutions-524,          </a:t>
            </a:r>
            <a:endParaRPr lang="ru-RU" sz="2000" b="1" dirty="0" smtClean="0">
              <a:solidFill>
                <a:schemeClr val="accent1">
                  <a:lumMod val="50000"/>
                </a:schemeClr>
              </a:solidFill>
              <a:latin typeface="Times New Roman" pitchFamily="18" charset="0"/>
              <a:cs typeface="Times New Roman" pitchFamily="18" charset="0"/>
            </a:endParaRPr>
          </a:p>
          <a:p>
            <a:r>
              <a:rPr lang="en-US" sz="2000" b="1" dirty="0" smtClean="0">
                <a:solidFill>
                  <a:schemeClr val="accent1">
                    <a:lumMod val="50000"/>
                  </a:schemeClr>
                </a:solidFill>
                <a:latin typeface="Times New Roman" pitchFamily="18" charset="0"/>
                <a:cs typeface="Times New Roman" pitchFamily="18" charset="0"/>
              </a:rPr>
              <a:t> </a:t>
            </a:r>
            <a:r>
              <a:rPr lang="en-US" sz="2000" b="1" dirty="0">
                <a:solidFill>
                  <a:schemeClr val="accent1">
                    <a:lumMod val="50000"/>
                  </a:schemeClr>
                </a:solidFill>
                <a:latin typeface="Times New Roman" pitchFamily="18" charset="0"/>
                <a:cs typeface="Times New Roman" pitchFamily="18" charset="0"/>
              </a:rPr>
              <a:t>Lands of rural settlements-7774,                                                                                           Land of citizens-1913,  </a:t>
            </a:r>
            <a:endParaRPr lang="ru-RU" sz="2000" b="1" dirty="0" smtClean="0">
              <a:solidFill>
                <a:schemeClr val="accent1">
                  <a:lumMod val="50000"/>
                </a:schemeClr>
              </a:solidFill>
              <a:latin typeface="Times New Roman" pitchFamily="18" charset="0"/>
              <a:cs typeface="Times New Roman" pitchFamily="18" charset="0"/>
            </a:endParaRPr>
          </a:p>
          <a:p>
            <a:r>
              <a:rPr lang="en-US" sz="2000" b="1" dirty="0" smtClean="0">
                <a:solidFill>
                  <a:schemeClr val="accent1">
                    <a:lumMod val="50000"/>
                  </a:schemeClr>
                </a:solidFill>
                <a:latin typeface="Times New Roman" pitchFamily="18" charset="0"/>
                <a:cs typeface="Times New Roman" pitchFamily="18" charset="0"/>
              </a:rPr>
              <a:t>Land </a:t>
            </a:r>
            <a:r>
              <a:rPr lang="en-US" sz="2000" b="1" dirty="0">
                <a:solidFill>
                  <a:schemeClr val="accent1">
                    <a:lumMod val="50000"/>
                  </a:schemeClr>
                </a:solidFill>
                <a:latin typeface="Times New Roman" pitchFamily="18" charset="0"/>
                <a:cs typeface="Times New Roman" pitchFamily="18" charset="0"/>
              </a:rPr>
              <a:t>industry, transport and other </a:t>
            </a:r>
            <a:r>
              <a:rPr lang="en-US" sz="2000" b="1" dirty="0" smtClean="0">
                <a:solidFill>
                  <a:schemeClr val="accent1">
                    <a:lumMod val="50000"/>
                  </a:schemeClr>
                </a:solidFill>
                <a:latin typeface="Times New Roman" pitchFamily="18" charset="0"/>
                <a:cs typeface="Times New Roman" pitchFamily="18" charset="0"/>
              </a:rPr>
              <a:t>organizations-656</a:t>
            </a:r>
            <a:endParaRPr lang="ru-RU" sz="2000" b="1" dirty="0" smtClean="0">
              <a:solidFill>
                <a:schemeClr val="accent1">
                  <a:lumMod val="50000"/>
                </a:schemeClr>
              </a:solidFill>
              <a:latin typeface="Times New Roman" pitchFamily="18" charset="0"/>
              <a:cs typeface="Times New Roman" pitchFamily="18" charset="0"/>
            </a:endParaRPr>
          </a:p>
          <a:p>
            <a:r>
              <a:rPr lang="en-US" sz="2000" b="1" dirty="0" smtClean="0">
                <a:solidFill>
                  <a:schemeClr val="accent1">
                    <a:lumMod val="50000"/>
                  </a:schemeClr>
                </a:solidFill>
                <a:latin typeface="Times New Roman" pitchFamily="18" charset="0"/>
                <a:cs typeface="Times New Roman" pitchFamily="18" charset="0"/>
              </a:rPr>
              <a:t>Other </a:t>
            </a:r>
            <a:r>
              <a:rPr lang="en-US" sz="2000" b="1" dirty="0">
                <a:solidFill>
                  <a:schemeClr val="accent1">
                    <a:lumMod val="50000"/>
                  </a:schemeClr>
                </a:solidFill>
                <a:latin typeface="Times New Roman" pitchFamily="18" charset="0"/>
                <a:cs typeface="Times New Roman" pitchFamily="18" charset="0"/>
              </a:rPr>
              <a:t>enterprises-3086,                           Forest Fund-56552,                         Water Fund-331.</a:t>
            </a:r>
            <a:endParaRPr lang="ru-RU" sz="2000" b="1" dirty="0">
              <a:solidFill>
                <a:schemeClr val="accent1">
                  <a:lumMod val="50000"/>
                </a:schemeClr>
              </a:solidFill>
              <a:latin typeface="Times New Roman" pitchFamily="18" charset="0"/>
              <a:cs typeface="Times New Roman" pitchFamily="18" charset="0"/>
            </a:endParaRPr>
          </a:p>
        </p:txBody>
      </p:sp>
      <p:pic>
        <p:nvPicPr>
          <p:cNvPr id="10" name="Содержимое 9" descr="камбайн.png"/>
          <p:cNvPicPr>
            <a:picLocks noGrp="1" noChangeAspect="1"/>
          </p:cNvPicPr>
          <p:nvPr>
            <p:ph sz="half" idx="1"/>
          </p:nvPr>
        </p:nvPicPr>
        <p:blipFill>
          <a:blip r:embed="rId2" cstate="print"/>
          <a:stretch>
            <a:fillRect/>
          </a:stretch>
        </p:blipFill>
        <p:spPr>
          <a:xfrm>
            <a:off x="4429124" y="1571612"/>
            <a:ext cx="4357718" cy="4143404"/>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7672414" cy="700070"/>
          </a:xfrm>
        </p:spPr>
        <p:txBody>
          <a:bodyPr/>
          <a:lstStyle/>
          <a:p>
            <a:pPr algn="ctr"/>
            <a:r>
              <a:rPr lang="en-US" sz="3600" b="1" dirty="0">
                <a:solidFill>
                  <a:schemeClr val="accent1">
                    <a:lumMod val="50000"/>
                  </a:schemeClr>
                </a:solidFill>
              </a:rPr>
              <a:t>Water resources management</a:t>
            </a:r>
            <a:endParaRPr lang="ru-RU" sz="3600" b="1" dirty="0">
              <a:solidFill>
                <a:schemeClr val="accent1">
                  <a:lumMod val="50000"/>
                </a:schemeClr>
              </a:solidFill>
            </a:endParaRPr>
          </a:p>
        </p:txBody>
      </p:sp>
      <p:sp>
        <p:nvSpPr>
          <p:cNvPr id="3" name="Текст 2"/>
          <p:cNvSpPr>
            <a:spLocks noGrp="1"/>
          </p:cNvSpPr>
          <p:nvPr>
            <p:ph type="body" idx="2"/>
          </p:nvPr>
        </p:nvSpPr>
        <p:spPr>
          <a:xfrm>
            <a:off x="428596" y="1500174"/>
            <a:ext cx="3929090" cy="4748226"/>
          </a:xfrm>
        </p:spPr>
        <p:txBody>
          <a:bodyPr>
            <a:normAutofit/>
          </a:bodyPr>
          <a:lstStyle/>
          <a:p>
            <a:r>
              <a:rPr lang="en-US" sz="1800" dirty="0"/>
              <a:t>The total number of rivers wholly or partly flowing through areas of district - 15, their total length is 230 km and the largest rivers are the </a:t>
            </a:r>
            <a:r>
              <a:rPr lang="en-US" sz="1800" dirty="0" err="1"/>
              <a:t>Sura</a:t>
            </a:r>
            <a:r>
              <a:rPr lang="en-US" sz="1800" dirty="0"/>
              <a:t>, Profit, Uren and </a:t>
            </a:r>
            <a:r>
              <a:rPr lang="en-US" sz="1800" dirty="0" err="1"/>
              <a:t>Karanka</a:t>
            </a:r>
            <a:r>
              <a:rPr lang="en-US" sz="1800" dirty="0"/>
              <a:t>. Many sources magnificent in its properties of water.         On the territory of the district, mainly in the floodplain of the river, there are about 50 lakes with an average mirror area of 1.5 hectares. Swamps occupy about 60 hectares.</a:t>
            </a:r>
            <a:endParaRPr lang="ru-RU" sz="1800" dirty="0"/>
          </a:p>
        </p:txBody>
      </p:sp>
      <p:pic>
        <p:nvPicPr>
          <p:cNvPr id="5" name="Содержимое 4" descr="озеро.png"/>
          <p:cNvPicPr>
            <a:picLocks noGrp="1" noChangeAspect="1"/>
          </p:cNvPicPr>
          <p:nvPr>
            <p:ph sz="half" idx="1"/>
          </p:nvPr>
        </p:nvPicPr>
        <p:blipFill>
          <a:blip r:embed="rId2" cstate="print"/>
          <a:stretch>
            <a:fillRect/>
          </a:stretch>
        </p:blipFill>
        <p:spPr>
          <a:xfrm>
            <a:off x="4357686" y="1500174"/>
            <a:ext cx="4429156" cy="4357718"/>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7458100" cy="771508"/>
          </a:xfrm>
        </p:spPr>
        <p:txBody>
          <a:bodyPr/>
          <a:lstStyle/>
          <a:p>
            <a:pPr algn="ctr"/>
            <a:r>
              <a:rPr lang="en-US" sz="3600" b="1" dirty="0">
                <a:solidFill>
                  <a:schemeClr val="accent1">
                    <a:lumMod val="50000"/>
                  </a:schemeClr>
                </a:solidFill>
              </a:rPr>
              <a:t>Forest resources</a:t>
            </a:r>
            <a:endParaRPr lang="ru-RU" sz="3600" b="1" dirty="0">
              <a:solidFill>
                <a:schemeClr val="accent1">
                  <a:lumMod val="50000"/>
                </a:schemeClr>
              </a:solidFill>
            </a:endParaRPr>
          </a:p>
        </p:txBody>
      </p:sp>
      <p:sp>
        <p:nvSpPr>
          <p:cNvPr id="3" name="Текст 2"/>
          <p:cNvSpPr>
            <a:spLocks noGrp="1"/>
          </p:cNvSpPr>
          <p:nvPr>
            <p:ph type="body" idx="2"/>
          </p:nvPr>
        </p:nvSpPr>
        <p:spPr>
          <a:xfrm>
            <a:off x="179512" y="1196752"/>
            <a:ext cx="5072098" cy="5033978"/>
          </a:xfrm>
        </p:spPr>
        <p:txBody>
          <a:bodyPr>
            <a:noAutofit/>
          </a:bodyPr>
          <a:lstStyle/>
          <a:p>
            <a:r>
              <a:rPr lang="en-US" sz="1600" b="1" dirty="0">
                <a:solidFill>
                  <a:schemeClr val="accent1">
                    <a:lumMod val="50000"/>
                  </a:schemeClr>
                </a:solidFill>
              </a:rPr>
              <a:t>Total-56552 hectares, including:- forests of the 1st group 34464 ha, </a:t>
            </a:r>
            <a:endParaRPr lang="ru-RU" sz="1600" b="1" dirty="0" smtClean="0">
              <a:solidFill>
                <a:schemeClr val="accent1">
                  <a:lumMod val="50000"/>
                </a:schemeClr>
              </a:solidFill>
            </a:endParaRPr>
          </a:p>
          <a:p>
            <a:r>
              <a:rPr lang="en-US" sz="1600" b="1" dirty="0" smtClean="0">
                <a:solidFill>
                  <a:schemeClr val="accent1">
                    <a:lumMod val="50000"/>
                  </a:schemeClr>
                </a:solidFill>
              </a:rPr>
              <a:t>including-anti-erosion </a:t>
            </a:r>
            <a:r>
              <a:rPr lang="en-US" sz="1600" b="1" dirty="0">
                <a:solidFill>
                  <a:schemeClr val="accent1">
                    <a:lumMod val="50000"/>
                  </a:schemeClr>
                </a:solidFill>
              </a:rPr>
              <a:t>forests-149 ha</a:t>
            </a:r>
            <a:r>
              <a:rPr lang="en-US" sz="1600" b="1" dirty="0" smtClean="0">
                <a:solidFill>
                  <a:schemeClr val="accent1">
                    <a:lumMod val="50000"/>
                  </a:schemeClr>
                </a:solidFill>
              </a:rPr>
              <a:t>,</a:t>
            </a:r>
            <a:endParaRPr lang="ru-RU" sz="1600" b="1" dirty="0" smtClean="0">
              <a:solidFill>
                <a:schemeClr val="accent1">
                  <a:lumMod val="50000"/>
                </a:schemeClr>
              </a:solidFill>
            </a:endParaRPr>
          </a:p>
          <a:p>
            <a:pPr marL="342900" indent="-342900">
              <a:buFontTx/>
              <a:buChar char="-"/>
            </a:pPr>
            <a:r>
              <a:rPr lang="en-US" sz="1600" b="1" dirty="0" smtClean="0">
                <a:solidFill>
                  <a:schemeClr val="accent1">
                    <a:lumMod val="50000"/>
                  </a:schemeClr>
                </a:solidFill>
              </a:rPr>
              <a:t>forbidden </a:t>
            </a:r>
            <a:r>
              <a:rPr lang="en-US" sz="1600" b="1" dirty="0">
                <a:solidFill>
                  <a:schemeClr val="accent1">
                    <a:lumMod val="50000"/>
                  </a:schemeClr>
                </a:solidFill>
              </a:rPr>
              <a:t>strips along spawning grounds-988 ha</a:t>
            </a:r>
            <a:r>
              <a:rPr lang="en-US" sz="1600" b="1" dirty="0" smtClean="0">
                <a:solidFill>
                  <a:schemeClr val="accent1">
                    <a:lumMod val="50000"/>
                  </a:schemeClr>
                </a:solidFill>
              </a:rPr>
              <a:t>,</a:t>
            </a:r>
            <a:endParaRPr lang="ru-RU" sz="1600" b="1" dirty="0" smtClean="0">
              <a:solidFill>
                <a:schemeClr val="accent1">
                  <a:lumMod val="50000"/>
                </a:schemeClr>
              </a:solidFill>
            </a:endParaRPr>
          </a:p>
          <a:p>
            <a:pPr marL="342900" indent="-342900">
              <a:buFontTx/>
              <a:buChar char="-"/>
            </a:pPr>
            <a:r>
              <a:rPr lang="en-US" sz="1600" b="1" dirty="0" smtClean="0">
                <a:solidFill>
                  <a:schemeClr val="accent1">
                    <a:lumMod val="50000"/>
                  </a:schemeClr>
                </a:solidFill>
              </a:rPr>
              <a:t>- </a:t>
            </a:r>
            <a:r>
              <a:rPr lang="en-US" sz="1600" b="1" dirty="0">
                <a:solidFill>
                  <a:schemeClr val="accent1">
                    <a:lumMod val="50000"/>
                  </a:schemeClr>
                </a:solidFill>
              </a:rPr>
              <a:t>protective strips along the </a:t>
            </a:r>
            <a:r>
              <a:rPr lang="en-US" sz="1600" b="1" dirty="0" smtClean="0">
                <a:solidFill>
                  <a:schemeClr val="accent1">
                    <a:lumMod val="50000"/>
                  </a:schemeClr>
                </a:solidFill>
              </a:rPr>
              <a:t>roads</a:t>
            </a:r>
            <a:r>
              <a:rPr lang="ru-RU" sz="1600" b="1" dirty="0">
                <a:solidFill>
                  <a:schemeClr val="accent1">
                    <a:lumMod val="50000"/>
                  </a:schemeClr>
                </a:solidFill>
              </a:rPr>
              <a:t> </a:t>
            </a:r>
            <a:r>
              <a:rPr lang="en-US" sz="1600" b="1" dirty="0" smtClean="0">
                <a:solidFill>
                  <a:schemeClr val="accent1">
                    <a:lumMod val="50000"/>
                  </a:schemeClr>
                </a:solidFill>
              </a:rPr>
              <a:t>-378 </a:t>
            </a:r>
            <a:r>
              <a:rPr lang="en-US" sz="1600" b="1" dirty="0">
                <a:solidFill>
                  <a:schemeClr val="accent1">
                    <a:lumMod val="50000"/>
                  </a:schemeClr>
                </a:solidFill>
              </a:rPr>
              <a:t>ha</a:t>
            </a:r>
            <a:r>
              <a:rPr lang="en-US" sz="1600" b="1" dirty="0" smtClean="0">
                <a:solidFill>
                  <a:schemeClr val="accent1">
                    <a:lumMod val="50000"/>
                  </a:schemeClr>
                </a:solidFill>
              </a:rPr>
              <a:t>,</a:t>
            </a:r>
            <a:endParaRPr lang="ru-RU" sz="1600" b="1" dirty="0" smtClean="0">
              <a:solidFill>
                <a:schemeClr val="accent1">
                  <a:lumMod val="50000"/>
                </a:schemeClr>
              </a:solidFill>
            </a:endParaRPr>
          </a:p>
          <a:p>
            <a:pPr marL="342900" indent="-342900">
              <a:buFontTx/>
              <a:buChar char="-"/>
            </a:pPr>
            <a:r>
              <a:rPr lang="en-US" sz="1600" b="1" dirty="0" smtClean="0">
                <a:solidFill>
                  <a:schemeClr val="accent1">
                    <a:lumMod val="50000"/>
                  </a:schemeClr>
                </a:solidFill>
              </a:rPr>
              <a:t>- </a:t>
            </a:r>
            <a:r>
              <a:rPr lang="en-US" sz="1600" b="1" dirty="0">
                <a:solidFill>
                  <a:schemeClr val="accent1">
                    <a:lumMod val="50000"/>
                  </a:schemeClr>
                </a:solidFill>
              </a:rPr>
              <a:t>forests of green areas-2306 </a:t>
            </a:r>
            <a:endParaRPr lang="ru-RU" sz="1600" b="1" dirty="0" smtClean="0">
              <a:solidFill>
                <a:schemeClr val="accent1">
                  <a:lumMod val="50000"/>
                </a:schemeClr>
              </a:solidFill>
            </a:endParaRPr>
          </a:p>
          <a:p>
            <a:pPr marL="342900" indent="-342900">
              <a:buFontTx/>
              <a:buChar char="-"/>
            </a:pPr>
            <a:r>
              <a:rPr lang="en-US" sz="1600" b="1" dirty="0" smtClean="0">
                <a:solidFill>
                  <a:schemeClr val="accent1">
                    <a:lumMod val="50000"/>
                  </a:schemeClr>
                </a:solidFill>
              </a:rPr>
              <a:t>hectares </a:t>
            </a:r>
            <a:r>
              <a:rPr lang="en-US" sz="1600" b="1" dirty="0">
                <a:solidFill>
                  <a:schemeClr val="accent1">
                    <a:lumMod val="50000"/>
                  </a:schemeClr>
                </a:solidFill>
              </a:rPr>
              <a:t>(including forest Park part-1630 hectares</a:t>
            </a:r>
            <a:r>
              <a:rPr lang="en-US" sz="1600" b="1" dirty="0" smtClean="0">
                <a:solidFill>
                  <a:schemeClr val="accent1">
                    <a:lumMod val="50000"/>
                  </a:schemeClr>
                </a:solidFill>
              </a:rPr>
              <a:t>),</a:t>
            </a:r>
            <a:endParaRPr lang="ru-RU" sz="1600" b="1" dirty="0" smtClean="0">
              <a:solidFill>
                <a:schemeClr val="accent1">
                  <a:lumMod val="50000"/>
                </a:schemeClr>
              </a:solidFill>
            </a:endParaRPr>
          </a:p>
          <a:p>
            <a:pPr marL="342900" indent="-342900">
              <a:buFontTx/>
              <a:buChar char="-"/>
            </a:pPr>
            <a:r>
              <a:rPr lang="en-US" sz="1600" b="1" dirty="0" smtClean="0">
                <a:solidFill>
                  <a:schemeClr val="accent1">
                    <a:lumMod val="50000"/>
                  </a:schemeClr>
                </a:solidFill>
              </a:rPr>
              <a:t>- </a:t>
            </a:r>
            <a:r>
              <a:rPr lang="en-US" sz="1600" b="1" dirty="0">
                <a:solidFill>
                  <a:schemeClr val="accent1">
                    <a:lumMod val="50000"/>
                  </a:schemeClr>
                </a:solidFill>
              </a:rPr>
              <a:t>other protective forests-19253 ha</a:t>
            </a:r>
            <a:r>
              <a:rPr lang="en-US" sz="1600" b="1" dirty="0" smtClean="0">
                <a:solidFill>
                  <a:schemeClr val="accent1">
                    <a:lumMod val="50000"/>
                  </a:schemeClr>
                </a:solidFill>
              </a:rPr>
              <a:t>,</a:t>
            </a:r>
            <a:endParaRPr lang="ru-RU" sz="1600" b="1" dirty="0" smtClean="0">
              <a:solidFill>
                <a:schemeClr val="accent1">
                  <a:lumMod val="50000"/>
                </a:schemeClr>
              </a:solidFill>
            </a:endParaRPr>
          </a:p>
          <a:p>
            <a:pPr marL="342900" indent="-342900">
              <a:buFontTx/>
              <a:buChar char="-"/>
            </a:pPr>
            <a:r>
              <a:rPr lang="en-US" sz="1600" b="1" dirty="0" smtClean="0">
                <a:solidFill>
                  <a:schemeClr val="accent1">
                    <a:lumMod val="50000"/>
                  </a:schemeClr>
                </a:solidFill>
              </a:rPr>
              <a:t>- </a:t>
            </a:r>
            <a:r>
              <a:rPr lang="en-US" sz="1600" b="1" dirty="0">
                <a:solidFill>
                  <a:schemeClr val="accent1">
                    <a:lumMod val="50000"/>
                  </a:schemeClr>
                </a:solidFill>
              </a:rPr>
              <a:t>forbidden lanes on the banks of rivers, lakes-11400 hectares</a:t>
            </a:r>
            <a:r>
              <a:rPr lang="en-US" sz="1600" b="1" dirty="0" smtClean="0">
                <a:solidFill>
                  <a:schemeClr val="accent1">
                    <a:lumMod val="50000"/>
                  </a:schemeClr>
                </a:solidFill>
              </a:rPr>
              <a:t>,</a:t>
            </a:r>
            <a:endParaRPr lang="ru-RU" sz="1600" b="1" dirty="0" smtClean="0">
              <a:solidFill>
                <a:schemeClr val="accent1">
                  <a:lumMod val="50000"/>
                </a:schemeClr>
              </a:solidFill>
            </a:endParaRPr>
          </a:p>
          <a:p>
            <a:pPr marL="342900" indent="-342900">
              <a:buFontTx/>
              <a:buChar char="-"/>
            </a:pPr>
            <a:r>
              <a:rPr lang="en-US" sz="1600" b="1" dirty="0" smtClean="0">
                <a:solidFill>
                  <a:schemeClr val="accent1">
                    <a:lumMod val="50000"/>
                  </a:schemeClr>
                </a:solidFill>
              </a:rPr>
              <a:t>- </a:t>
            </a:r>
            <a:r>
              <a:rPr lang="en-US" sz="1600" b="1" dirty="0">
                <a:solidFill>
                  <a:schemeClr val="accent1">
                    <a:lumMod val="50000"/>
                  </a:schemeClr>
                </a:solidFill>
              </a:rPr>
              <a:t>forests of the 2nd group only 18426 ha (exploited forests).</a:t>
            </a:r>
            <a:endParaRPr lang="ru-RU" sz="1600" b="1" dirty="0">
              <a:solidFill>
                <a:schemeClr val="accent1">
                  <a:lumMod val="50000"/>
                </a:schemeClr>
              </a:solidFill>
            </a:endParaRPr>
          </a:p>
        </p:txBody>
      </p:sp>
      <p:pic>
        <p:nvPicPr>
          <p:cNvPr id="5" name="Содержимое 4" descr="лес.png"/>
          <p:cNvPicPr>
            <a:picLocks noGrp="1" noChangeAspect="1"/>
          </p:cNvPicPr>
          <p:nvPr>
            <p:ph sz="half" idx="1"/>
          </p:nvPr>
        </p:nvPicPr>
        <p:blipFill>
          <a:blip r:embed="rId2" cstate="print"/>
          <a:stretch>
            <a:fillRect/>
          </a:stretch>
        </p:blipFill>
        <p:spPr>
          <a:xfrm>
            <a:off x="5500694" y="1643050"/>
            <a:ext cx="3286148" cy="3857652"/>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581772"/>
          </a:xfrm>
        </p:spPr>
        <p:txBody>
          <a:bodyPr>
            <a:normAutofit fontScale="90000"/>
          </a:bodyPr>
          <a:lstStyle/>
          <a:p>
            <a:pPr algn="ctr"/>
            <a:r>
              <a:rPr lang="en-US" b="1" dirty="0">
                <a:solidFill>
                  <a:schemeClr val="accent1">
                    <a:lumMod val="50000"/>
                  </a:schemeClr>
                </a:solidFill>
              </a:rPr>
              <a:t>Folk craft</a:t>
            </a:r>
            <a:endParaRPr lang="ru-RU" b="1" dirty="0">
              <a:solidFill>
                <a:schemeClr val="accent1">
                  <a:lumMod val="50000"/>
                </a:schemeClr>
              </a:solidFill>
            </a:endParaRPr>
          </a:p>
        </p:txBody>
      </p:sp>
      <p:sp>
        <p:nvSpPr>
          <p:cNvPr id="3" name="Текст 2"/>
          <p:cNvSpPr>
            <a:spLocks noGrp="1"/>
          </p:cNvSpPr>
          <p:nvPr>
            <p:ph type="body" idx="1"/>
          </p:nvPr>
        </p:nvSpPr>
        <p:spPr>
          <a:xfrm>
            <a:off x="457200" y="1855248"/>
            <a:ext cx="8329642" cy="1359438"/>
          </a:xfrm>
        </p:spPr>
        <p:txBody>
          <a:bodyPr/>
          <a:lstStyle/>
          <a:p>
            <a:r>
              <a:rPr lang="ru-RU" sz="2000" dirty="0" smtClean="0">
                <a:solidFill>
                  <a:schemeClr val="accent1">
                    <a:lumMod val="50000"/>
                  </a:schemeClr>
                </a:solidFill>
              </a:rPr>
              <a:t> </a:t>
            </a:r>
            <a:r>
              <a:rPr lang="en-US" sz="2000" dirty="0">
                <a:solidFill>
                  <a:schemeClr val="accent1">
                    <a:lumMod val="50000"/>
                  </a:schemeClr>
                </a:solidFill>
              </a:rPr>
              <a:t> Dry </a:t>
            </a:r>
            <a:r>
              <a:rPr lang="en-US" sz="2000" dirty="0" err="1">
                <a:solidFill>
                  <a:schemeClr val="accent1">
                    <a:lumMod val="50000"/>
                  </a:schemeClr>
                </a:solidFill>
              </a:rPr>
              <a:t>Karsun</a:t>
            </a:r>
            <a:r>
              <a:rPr lang="en-US" sz="2000" dirty="0">
                <a:solidFill>
                  <a:schemeClr val="accent1">
                    <a:lumMod val="50000"/>
                  </a:schemeClr>
                </a:solidFill>
              </a:rPr>
              <a:t> history of pottery goes back centuries. Dishes from the famous clay was in use as the residents of the </a:t>
            </a:r>
            <a:r>
              <a:rPr lang="en-US" sz="2000" dirty="0" err="1">
                <a:solidFill>
                  <a:schemeClr val="accent1">
                    <a:lumMod val="50000"/>
                  </a:schemeClr>
                </a:solidFill>
              </a:rPr>
              <a:t>Karsun</a:t>
            </a:r>
            <a:r>
              <a:rPr lang="en-US" sz="2000" dirty="0">
                <a:solidFill>
                  <a:schemeClr val="accent1">
                    <a:lumMod val="50000"/>
                  </a:schemeClr>
                </a:solidFill>
              </a:rPr>
              <a:t> district, and far beyond. From the middle of the XIX century to the 20-ies of XX century in </a:t>
            </a:r>
            <a:r>
              <a:rPr lang="en-US" sz="2000" dirty="0" err="1">
                <a:solidFill>
                  <a:schemeClr val="accent1">
                    <a:lumMod val="50000"/>
                  </a:schemeClr>
                </a:solidFill>
              </a:rPr>
              <a:t>Karsun</a:t>
            </a:r>
            <a:r>
              <a:rPr lang="en-US" sz="2000" dirty="0">
                <a:solidFill>
                  <a:schemeClr val="accent1">
                    <a:lumMod val="50000"/>
                  </a:schemeClr>
                </a:solidFill>
              </a:rPr>
              <a:t> district there were many masters engaged in felting.</a:t>
            </a:r>
            <a:endParaRPr lang="ru-RU" sz="2000" dirty="0" smtClean="0">
              <a:solidFill>
                <a:schemeClr val="accent1">
                  <a:lumMod val="50000"/>
                </a:schemeClr>
              </a:solidFill>
            </a:endParaRPr>
          </a:p>
          <a:p>
            <a:endParaRPr lang="ru-RU" dirty="0"/>
          </a:p>
        </p:txBody>
      </p:sp>
      <p:pic>
        <p:nvPicPr>
          <p:cNvPr id="8" name="Содержимое 7" descr="ремесло горшки1.png"/>
          <p:cNvPicPr>
            <a:picLocks noGrp="1" noChangeAspect="1"/>
          </p:cNvPicPr>
          <p:nvPr>
            <p:ph sz="quarter" idx="4"/>
          </p:nvPr>
        </p:nvPicPr>
        <p:blipFill>
          <a:blip r:embed="rId2" cstate="print"/>
          <a:stretch>
            <a:fillRect/>
          </a:stretch>
        </p:blipFill>
        <p:spPr>
          <a:xfrm>
            <a:off x="4500563" y="3071810"/>
            <a:ext cx="4186238" cy="3143272"/>
          </a:xfrm>
        </p:spPr>
      </p:pic>
      <p:pic>
        <p:nvPicPr>
          <p:cNvPr id="12" name="Содержимое 11" descr="ремесло горшки.png"/>
          <p:cNvPicPr>
            <a:picLocks noGrp="1" noChangeAspect="1"/>
          </p:cNvPicPr>
          <p:nvPr>
            <p:ph sz="quarter" idx="2"/>
          </p:nvPr>
        </p:nvPicPr>
        <p:blipFill>
          <a:blip r:embed="rId3" cstate="print"/>
          <a:stretch>
            <a:fillRect/>
          </a:stretch>
        </p:blipFill>
        <p:spPr>
          <a:xfrm>
            <a:off x="357158" y="3071810"/>
            <a:ext cx="4286280" cy="3143271"/>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857232"/>
            <a:ext cx="3929090" cy="5643602"/>
          </a:xfrm>
        </p:spPr>
        <p:txBody>
          <a:bodyPr>
            <a:normAutofit fontScale="90000"/>
          </a:bodyPr>
          <a:lstStyle/>
          <a:p>
            <a:r>
              <a:rPr lang="ru-RU" sz="2200" b="1" dirty="0" smtClean="0">
                <a:solidFill>
                  <a:schemeClr val="accent1">
                    <a:lumMod val="50000"/>
                  </a:schemeClr>
                </a:solidFill>
              </a:rPr>
              <a:t>    </a:t>
            </a:r>
            <a:r>
              <a:rPr lang="en-US" sz="2200" b="1" dirty="0">
                <a:solidFill>
                  <a:schemeClr val="accent1">
                    <a:lumMod val="50000"/>
                  </a:schemeClr>
                </a:solidFill>
              </a:rPr>
              <a:t>Since ancient times, the village of </a:t>
            </a:r>
            <a:r>
              <a:rPr lang="en-US" sz="2200" b="1" dirty="0" err="1">
                <a:solidFill>
                  <a:schemeClr val="accent1">
                    <a:lumMod val="50000"/>
                  </a:schemeClr>
                </a:solidFill>
              </a:rPr>
              <a:t>Sosnovka</a:t>
            </a:r>
            <a:r>
              <a:rPr lang="en-US" sz="2200" b="1" dirty="0">
                <a:solidFill>
                  <a:schemeClr val="accent1">
                    <a:lumMod val="50000"/>
                  </a:schemeClr>
                </a:solidFill>
              </a:rPr>
              <a:t> is famous for its carpenters who traveled half of Russia, leaving behind a trail in the form of skillfully cut towers, churches. This fishery is not forgotten today. 6 crews continue the work of the ancestors. They perform work of the highest degree of complexity. Many celebrities are considered prestigious to have a house, cut down by </a:t>
            </a:r>
            <a:r>
              <a:rPr lang="en-US" sz="2200" b="1" dirty="0" err="1">
                <a:solidFill>
                  <a:schemeClr val="accent1">
                    <a:lumMod val="50000"/>
                  </a:schemeClr>
                </a:solidFill>
              </a:rPr>
              <a:t>Sosnowski</a:t>
            </a:r>
            <a:r>
              <a:rPr lang="en-US" sz="2200" b="1" dirty="0">
                <a:solidFill>
                  <a:schemeClr val="accent1">
                    <a:lumMod val="50000"/>
                  </a:schemeClr>
                </a:solidFill>
              </a:rPr>
              <a:t> and masters.</a:t>
            </a:r>
            <a:r>
              <a:rPr lang="ru-RU" sz="2200" b="1" dirty="0" smtClean="0">
                <a:solidFill>
                  <a:schemeClr val="accent1">
                    <a:lumMod val="50000"/>
                  </a:schemeClr>
                </a:solidFill>
              </a:rPr>
              <a:t>   </a:t>
            </a:r>
            <a:br>
              <a:rPr lang="ru-RU" sz="2200" b="1" dirty="0" smtClean="0">
                <a:solidFill>
                  <a:schemeClr val="accent1">
                    <a:lumMod val="50000"/>
                  </a:schemeClr>
                </a:solidFill>
              </a:rPr>
            </a:br>
            <a:r>
              <a:rPr lang="ru-RU" sz="2200" b="1" dirty="0" smtClean="0">
                <a:solidFill>
                  <a:schemeClr val="accent1">
                    <a:lumMod val="50000"/>
                  </a:schemeClr>
                </a:solidFill>
              </a:rPr>
              <a:t/>
            </a:r>
            <a:br>
              <a:rPr lang="ru-RU" sz="2200" b="1" dirty="0" smtClean="0">
                <a:solidFill>
                  <a:schemeClr val="accent1">
                    <a:lumMod val="50000"/>
                  </a:schemeClr>
                </a:solidFill>
              </a:rPr>
            </a:br>
            <a:r>
              <a:rPr lang="ru-RU" sz="2200" b="1" dirty="0" smtClean="0">
                <a:solidFill>
                  <a:schemeClr val="accent1">
                    <a:lumMod val="50000"/>
                  </a:schemeClr>
                </a:solidFill>
              </a:rPr>
              <a:t/>
            </a:r>
            <a:br>
              <a:rPr lang="ru-RU" sz="2200" b="1" dirty="0" smtClean="0">
                <a:solidFill>
                  <a:schemeClr val="accent1">
                    <a:lumMod val="50000"/>
                  </a:schemeClr>
                </a:solidFill>
              </a:rPr>
            </a:br>
            <a:r>
              <a:rPr lang="ru-RU" sz="2200" b="1" dirty="0" smtClean="0">
                <a:solidFill>
                  <a:schemeClr val="accent1">
                    <a:lumMod val="50000"/>
                  </a:schemeClr>
                </a:solidFill>
              </a:rPr>
              <a:t/>
            </a:r>
            <a:br>
              <a:rPr lang="ru-RU" sz="2200" b="1" dirty="0" smtClean="0">
                <a:solidFill>
                  <a:schemeClr val="accent1">
                    <a:lumMod val="50000"/>
                  </a:schemeClr>
                </a:solidFill>
              </a:rPr>
            </a:br>
            <a:r>
              <a:rPr lang="ru-RU" sz="2200" b="1" dirty="0" smtClean="0">
                <a:solidFill>
                  <a:schemeClr val="accent1">
                    <a:lumMod val="50000"/>
                  </a:schemeClr>
                </a:solidFill>
              </a:rPr>
              <a:t/>
            </a:r>
            <a:br>
              <a:rPr lang="ru-RU" sz="2200" b="1" dirty="0" smtClean="0">
                <a:solidFill>
                  <a:schemeClr val="accent1">
                    <a:lumMod val="50000"/>
                  </a:schemeClr>
                </a:solidFill>
              </a:rPr>
            </a:br>
            <a:r>
              <a:rPr lang="ru-RU" sz="2200" b="1" dirty="0" smtClean="0">
                <a:solidFill>
                  <a:schemeClr val="accent1">
                    <a:lumMod val="50000"/>
                  </a:schemeClr>
                </a:solidFill>
              </a:rPr>
              <a:t>        </a:t>
            </a:r>
            <a:endParaRPr lang="ru-RU" dirty="0"/>
          </a:p>
        </p:txBody>
      </p:sp>
      <p:pic>
        <p:nvPicPr>
          <p:cNvPr id="4" name="Содержимое 3" descr="ремесла2.png"/>
          <p:cNvPicPr>
            <a:picLocks noGrp="1" noChangeAspect="1"/>
          </p:cNvPicPr>
          <p:nvPr>
            <p:ph idx="1"/>
          </p:nvPr>
        </p:nvPicPr>
        <p:blipFill>
          <a:blip r:embed="rId2" cstate="print"/>
          <a:stretch>
            <a:fillRect/>
          </a:stretch>
        </p:blipFill>
        <p:spPr>
          <a:xfrm>
            <a:off x="4357686" y="928670"/>
            <a:ext cx="4572033" cy="5429287"/>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7846640" cy="1162050"/>
          </a:xfrm>
        </p:spPr>
        <p:txBody>
          <a:bodyPr/>
          <a:lstStyle/>
          <a:p>
            <a:pPr algn="ctr"/>
            <a:r>
              <a:rPr lang="en-US" sz="4000" dirty="0"/>
              <a:t>10 reasons for investing in " </a:t>
            </a:r>
            <a:r>
              <a:rPr lang="en-US" sz="4000" dirty="0" err="1"/>
              <a:t>Karsun</a:t>
            </a:r>
            <a:r>
              <a:rPr lang="en-US" sz="4000" dirty="0"/>
              <a:t> district»</a:t>
            </a:r>
            <a:endParaRPr lang="ru-RU" sz="4000" dirty="0"/>
          </a:p>
        </p:txBody>
      </p:sp>
      <p:sp>
        <p:nvSpPr>
          <p:cNvPr id="3" name="Текст 2"/>
          <p:cNvSpPr>
            <a:spLocks noGrp="1"/>
          </p:cNvSpPr>
          <p:nvPr>
            <p:ph type="body" idx="2"/>
          </p:nvPr>
        </p:nvSpPr>
        <p:spPr>
          <a:xfrm flipV="1">
            <a:off x="1259632" y="6453336"/>
            <a:ext cx="576064" cy="404664"/>
          </a:xfrm>
        </p:spPr>
        <p:txBody>
          <a:bodyPr>
            <a:normAutofit/>
          </a:bodyPr>
          <a:lstStyle/>
          <a:p>
            <a:r>
              <a:rPr lang="ru-RU" dirty="0" smtClean="0"/>
              <a:t>.</a:t>
            </a:r>
            <a:endParaRPr lang="ru-RU" dirty="0"/>
          </a:p>
        </p:txBody>
      </p:sp>
      <p:sp>
        <p:nvSpPr>
          <p:cNvPr id="4" name="Содержимое 3"/>
          <p:cNvSpPr>
            <a:spLocks noGrp="1"/>
          </p:cNvSpPr>
          <p:nvPr>
            <p:ph sz="half" idx="1"/>
          </p:nvPr>
        </p:nvSpPr>
        <p:spPr>
          <a:xfrm>
            <a:off x="323528" y="1676400"/>
            <a:ext cx="8363272" cy="4704928"/>
          </a:xfrm>
        </p:spPr>
        <p:txBody>
          <a:bodyPr>
            <a:normAutofit/>
          </a:bodyPr>
          <a:lstStyle/>
          <a:p>
            <a:r>
              <a:rPr lang="ru-RU" b="1" dirty="0" smtClean="0">
                <a:solidFill>
                  <a:schemeClr val="accent2">
                    <a:lumMod val="50000"/>
                  </a:schemeClr>
                </a:solidFill>
                <a:latin typeface="Times New Roman" pitchFamily="18" charset="0"/>
                <a:cs typeface="Times New Roman" pitchFamily="18" charset="0"/>
              </a:rPr>
              <a:t> </a:t>
            </a:r>
            <a:r>
              <a:rPr lang="en-US" sz="1800" b="1" dirty="0">
                <a:solidFill>
                  <a:schemeClr val="accent2">
                    <a:lumMod val="50000"/>
                  </a:schemeClr>
                </a:solidFill>
                <a:latin typeface="Times New Roman" pitchFamily="18" charset="0"/>
                <a:cs typeface="Times New Roman" pitchFamily="18" charset="0"/>
              </a:rPr>
              <a:t>1.Developed transport infrastructure. </a:t>
            </a:r>
            <a:endParaRPr lang="ru-RU" sz="1800" b="1" dirty="0" smtClean="0">
              <a:solidFill>
                <a:schemeClr val="accent2">
                  <a:lumMod val="50000"/>
                </a:schemeClr>
              </a:solidFill>
              <a:latin typeface="Times New Roman" pitchFamily="18" charset="0"/>
              <a:cs typeface="Times New Roman" pitchFamily="18" charset="0"/>
            </a:endParaRPr>
          </a:p>
          <a:p>
            <a:r>
              <a:rPr lang="en-US" sz="1800" b="1" dirty="0" smtClean="0">
                <a:solidFill>
                  <a:schemeClr val="accent2">
                    <a:lumMod val="50000"/>
                  </a:schemeClr>
                </a:solidFill>
                <a:latin typeface="Times New Roman" pitchFamily="18" charset="0"/>
                <a:cs typeface="Times New Roman" pitchFamily="18" charset="0"/>
              </a:rPr>
              <a:t>2</a:t>
            </a:r>
            <a:r>
              <a:rPr lang="en-US" sz="1800" b="1" dirty="0">
                <a:solidFill>
                  <a:schemeClr val="accent2">
                    <a:lumMod val="50000"/>
                  </a:schemeClr>
                </a:solidFill>
                <a:latin typeface="Times New Roman" pitchFamily="18" charset="0"/>
                <a:cs typeface="Times New Roman" pitchFamily="18" charset="0"/>
              </a:rPr>
              <a:t>. Rich potential of natural resources</a:t>
            </a:r>
            <a:r>
              <a:rPr lang="en-US" sz="1800" b="1" dirty="0" smtClean="0">
                <a:solidFill>
                  <a:schemeClr val="accent2">
                    <a:lumMod val="50000"/>
                  </a:schemeClr>
                </a:solidFill>
                <a:latin typeface="Times New Roman" pitchFamily="18" charset="0"/>
                <a:cs typeface="Times New Roman" pitchFamily="18" charset="0"/>
              </a:rPr>
              <a:t>.</a:t>
            </a:r>
            <a:endParaRPr lang="ru-RU" sz="1800" b="1" dirty="0" smtClean="0">
              <a:solidFill>
                <a:schemeClr val="accent2">
                  <a:lumMod val="50000"/>
                </a:schemeClr>
              </a:solidFill>
              <a:latin typeface="Times New Roman" pitchFamily="18" charset="0"/>
              <a:cs typeface="Times New Roman" pitchFamily="18" charset="0"/>
            </a:endParaRPr>
          </a:p>
          <a:p>
            <a:r>
              <a:rPr lang="en-US" sz="1800" b="1" dirty="0" smtClean="0">
                <a:solidFill>
                  <a:schemeClr val="accent2">
                    <a:lumMod val="50000"/>
                  </a:schemeClr>
                </a:solidFill>
                <a:latin typeface="Times New Roman" pitchFamily="18" charset="0"/>
                <a:cs typeface="Times New Roman" pitchFamily="18" charset="0"/>
              </a:rPr>
              <a:t>3</a:t>
            </a:r>
            <a:r>
              <a:rPr lang="en-US" sz="1800" b="1" dirty="0">
                <a:solidFill>
                  <a:schemeClr val="accent2">
                    <a:lumMod val="50000"/>
                  </a:schemeClr>
                </a:solidFill>
                <a:latin typeface="Times New Roman" pitchFamily="18" charset="0"/>
                <a:cs typeface="Times New Roman" pitchFamily="18" charset="0"/>
              </a:rPr>
              <a:t>. The presence in the area of a huge number of monuments of culture, architecture and history. </a:t>
            </a:r>
            <a:endParaRPr lang="ru-RU" sz="1800" b="1" dirty="0" smtClean="0">
              <a:solidFill>
                <a:schemeClr val="accent2">
                  <a:lumMod val="50000"/>
                </a:schemeClr>
              </a:solidFill>
              <a:latin typeface="Times New Roman" pitchFamily="18" charset="0"/>
              <a:cs typeface="Times New Roman" pitchFamily="18" charset="0"/>
            </a:endParaRPr>
          </a:p>
          <a:p>
            <a:r>
              <a:rPr lang="en-US" sz="1800" b="1" dirty="0" smtClean="0">
                <a:solidFill>
                  <a:schemeClr val="accent2">
                    <a:lumMod val="50000"/>
                  </a:schemeClr>
                </a:solidFill>
                <a:latin typeface="Times New Roman" pitchFamily="18" charset="0"/>
                <a:cs typeface="Times New Roman" pitchFamily="18" charset="0"/>
              </a:rPr>
              <a:t>4</a:t>
            </a:r>
            <a:r>
              <a:rPr lang="en-US" sz="1800" b="1" dirty="0">
                <a:solidFill>
                  <a:schemeClr val="accent2">
                    <a:lumMod val="50000"/>
                  </a:schemeClr>
                </a:solidFill>
                <a:latin typeface="Times New Roman" pitchFamily="18" charset="0"/>
                <a:cs typeface="Times New Roman" pitchFamily="18" charset="0"/>
              </a:rPr>
              <a:t>. Availability of labor resources and a developed system of training</a:t>
            </a:r>
            <a:r>
              <a:rPr lang="en-US" sz="1800" b="1" dirty="0" smtClean="0">
                <a:solidFill>
                  <a:schemeClr val="accent2">
                    <a:lumMod val="50000"/>
                  </a:schemeClr>
                </a:solidFill>
                <a:latin typeface="Times New Roman" pitchFamily="18" charset="0"/>
                <a:cs typeface="Times New Roman" pitchFamily="18" charset="0"/>
              </a:rPr>
              <a:t>.</a:t>
            </a:r>
            <a:endParaRPr lang="ru-RU" sz="1800" b="1" dirty="0" smtClean="0">
              <a:solidFill>
                <a:schemeClr val="accent2">
                  <a:lumMod val="50000"/>
                </a:schemeClr>
              </a:solidFill>
              <a:latin typeface="Times New Roman" pitchFamily="18" charset="0"/>
              <a:cs typeface="Times New Roman" pitchFamily="18" charset="0"/>
            </a:endParaRPr>
          </a:p>
          <a:p>
            <a:r>
              <a:rPr lang="en-US" sz="1800" b="1" dirty="0" smtClean="0">
                <a:solidFill>
                  <a:schemeClr val="accent2">
                    <a:lumMod val="50000"/>
                  </a:schemeClr>
                </a:solidFill>
                <a:latin typeface="Times New Roman" pitchFamily="18" charset="0"/>
                <a:cs typeface="Times New Roman" pitchFamily="18" charset="0"/>
              </a:rPr>
              <a:t> </a:t>
            </a:r>
            <a:r>
              <a:rPr lang="en-US" sz="1800" b="1" dirty="0">
                <a:solidFill>
                  <a:schemeClr val="accent2">
                    <a:lumMod val="50000"/>
                  </a:schemeClr>
                </a:solidFill>
                <a:latin typeface="Times New Roman" pitchFamily="18" charset="0"/>
                <a:cs typeface="Times New Roman" pitchFamily="18" charset="0"/>
              </a:rPr>
              <a:t>5. Availability of investment sites for the implementation of projects</a:t>
            </a:r>
            <a:r>
              <a:rPr lang="en-US" sz="1800" b="1" dirty="0" smtClean="0">
                <a:solidFill>
                  <a:schemeClr val="accent2">
                    <a:lumMod val="50000"/>
                  </a:schemeClr>
                </a:solidFill>
                <a:latin typeface="Times New Roman" pitchFamily="18" charset="0"/>
                <a:cs typeface="Times New Roman" pitchFamily="18" charset="0"/>
              </a:rPr>
              <a:t>.</a:t>
            </a:r>
            <a:endParaRPr lang="ru-RU" sz="1800" b="1" dirty="0" smtClean="0">
              <a:solidFill>
                <a:schemeClr val="accent2">
                  <a:lumMod val="50000"/>
                </a:schemeClr>
              </a:solidFill>
              <a:latin typeface="Times New Roman" pitchFamily="18" charset="0"/>
              <a:cs typeface="Times New Roman" pitchFamily="18" charset="0"/>
            </a:endParaRPr>
          </a:p>
          <a:p>
            <a:r>
              <a:rPr lang="en-US" sz="1800" b="1" dirty="0" smtClean="0">
                <a:solidFill>
                  <a:schemeClr val="accent2">
                    <a:lumMod val="50000"/>
                  </a:schemeClr>
                </a:solidFill>
                <a:latin typeface="Times New Roman" pitchFamily="18" charset="0"/>
                <a:cs typeface="Times New Roman" pitchFamily="18" charset="0"/>
              </a:rPr>
              <a:t>6</a:t>
            </a:r>
            <a:r>
              <a:rPr lang="en-US" sz="1800" b="1" dirty="0">
                <a:solidFill>
                  <a:schemeClr val="accent2">
                    <a:lumMod val="50000"/>
                  </a:schemeClr>
                </a:solidFill>
                <a:latin typeface="Times New Roman" pitchFamily="18" charset="0"/>
                <a:cs typeface="Times New Roman" pitchFamily="18" charset="0"/>
              </a:rPr>
              <a:t>. Support of investment projects at all stages of implementation. </a:t>
            </a:r>
            <a:endParaRPr lang="ru-RU" sz="1800" b="1" dirty="0" smtClean="0">
              <a:solidFill>
                <a:schemeClr val="accent2">
                  <a:lumMod val="50000"/>
                </a:schemeClr>
              </a:solidFill>
              <a:latin typeface="Times New Roman" pitchFamily="18" charset="0"/>
              <a:cs typeface="Times New Roman" pitchFamily="18" charset="0"/>
            </a:endParaRPr>
          </a:p>
          <a:p>
            <a:r>
              <a:rPr lang="en-US" sz="1800" b="1" dirty="0" smtClean="0">
                <a:solidFill>
                  <a:schemeClr val="accent2">
                    <a:lumMod val="50000"/>
                  </a:schemeClr>
                </a:solidFill>
                <a:latin typeface="Times New Roman" pitchFamily="18" charset="0"/>
                <a:cs typeface="Times New Roman" pitchFamily="18" charset="0"/>
              </a:rPr>
              <a:t>7</a:t>
            </a:r>
            <a:r>
              <a:rPr lang="en-US" sz="1800" b="1" dirty="0">
                <a:solidFill>
                  <a:schemeClr val="accent2">
                    <a:lumMod val="50000"/>
                  </a:schemeClr>
                </a:solidFill>
                <a:latin typeface="Times New Roman" pitchFamily="18" charset="0"/>
                <a:cs typeface="Times New Roman" pitchFamily="18" charset="0"/>
              </a:rPr>
              <a:t>. Political stability in the region. </a:t>
            </a:r>
            <a:endParaRPr lang="ru-RU" sz="1800" b="1" dirty="0" smtClean="0">
              <a:solidFill>
                <a:schemeClr val="accent2">
                  <a:lumMod val="50000"/>
                </a:schemeClr>
              </a:solidFill>
              <a:latin typeface="Times New Roman" pitchFamily="18" charset="0"/>
              <a:cs typeface="Times New Roman" pitchFamily="18" charset="0"/>
            </a:endParaRPr>
          </a:p>
          <a:p>
            <a:r>
              <a:rPr lang="en-US" sz="1800" b="1" dirty="0" smtClean="0">
                <a:solidFill>
                  <a:schemeClr val="accent2">
                    <a:lumMod val="50000"/>
                  </a:schemeClr>
                </a:solidFill>
                <a:latin typeface="Times New Roman" pitchFamily="18" charset="0"/>
                <a:cs typeface="Times New Roman" pitchFamily="18" charset="0"/>
              </a:rPr>
              <a:t>8</a:t>
            </a:r>
            <a:r>
              <a:rPr lang="en-US" sz="1800" b="1" dirty="0">
                <a:solidFill>
                  <a:schemeClr val="accent2">
                    <a:lumMod val="50000"/>
                  </a:schemeClr>
                </a:solidFill>
                <a:latin typeface="Times New Roman" pitchFamily="18" charset="0"/>
                <a:cs typeface="Times New Roman" pitchFamily="18" charset="0"/>
              </a:rPr>
              <a:t>. Developed infrastructure in the area</a:t>
            </a:r>
            <a:r>
              <a:rPr lang="en-US" sz="1800" b="1" dirty="0" smtClean="0">
                <a:solidFill>
                  <a:schemeClr val="accent2">
                    <a:lumMod val="50000"/>
                  </a:schemeClr>
                </a:solidFill>
                <a:latin typeface="Times New Roman" pitchFamily="18" charset="0"/>
                <a:cs typeface="Times New Roman" pitchFamily="18" charset="0"/>
              </a:rPr>
              <a:t>.</a:t>
            </a:r>
            <a:endParaRPr lang="ru-RU" sz="1800" b="1" dirty="0" smtClean="0">
              <a:solidFill>
                <a:schemeClr val="accent2">
                  <a:lumMod val="50000"/>
                </a:schemeClr>
              </a:solidFill>
              <a:latin typeface="Times New Roman" pitchFamily="18" charset="0"/>
              <a:cs typeface="Times New Roman" pitchFamily="18" charset="0"/>
            </a:endParaRPr>
          </a:p>
          <a:p>
            <a:r>
              <a:rPr lang="en-US" sz="1800" b="1" dirty="0" smtClean="0">
                <a:solidFill>
                  <a:schemeClr val="accent2">
                    <a:lumMod val="50000"/>
                  </a:schemeClr>
                </a:solidFill>
                <a:latin typeface="Times New Roman" pitchFamily="18" charset="0"/>
                <a:cs typeface="Times New Roman" pitchFamily="18" charset="0"/>
              </a:rPr>
              <a:t>9</a:t>
            </a:r>
            <a:r>
              <a:rPr lang="en-US" sz="1800" b="1" dirty="0">
                <a:solidFill>
                  <a:schemeClr val="accent2">
                    <a:lumMod val="50000"/>
                  </a:schemeClr>
                </a:solidFill>
                <a:latin typeface="Times New Roman" pitchFamily="18" charset="0"/>
                <a:cs typeface="Times New Roman" pitchFamily="18" charset="0"/>
              </a:rPr>
              <a:t>. Advantageous geographical position </a:t>
            </a:r>
            <a:endParaRPr lang="ru-RU" sz="1800" b="1" dirty="0" smtClean="0">
              <a:solidFill>
                <a:schemeClr val="accent2">
                  <a:lumMod val="50000"/>
                </a:schemeClr>
              </a:solidFill>
              <a:latin typeface="Times New Roman" pitchFamily="18" charset="0"/>
              <a:cs typeface="Times New Roman" pitchFamily="18" charset="0"/>
            </a:endParaRPr>
          </a:p>
          <a:p>
            <a:r>
              <a:rPr lang="en-US" sz="1800" b="1" dirty="0" smtClean="0">
                <a:solidFill>
                  <a:schemeClr val="accent2">
                    <a:lumMod val="50000"/>
                  </a:schemeClr>
                </a:solidFill>
                <a:latin typeface="Times New Roman" pitchFamily="18" charset="0"/>
                <a:cs typeface="Times New Roman" pitchFamily="18" charset="0"/>
              </a:rPr>
              <a:t>10.Investment </a:t>
            </a:r>
            <a:r>
              <a:rPr lang="en-US" sz="1800" b="1" dirty="0">
                <a:solidFill>
                  <a:schemeClr val="accent2">
                    <a:lumMod val="50000"/>
                  </a:schemeClr>
                </a:solidFill>
                <a:latin typeface="Times New Roman" pitchFamily="18" charset="0"/>
                <a:cs typeface="Times New Roman" pitchFamily="18" charset="0"/>
              </a:rPr>
              <a:t>is the key to the economic success of the </a:t>
            </a:r>
            <a:r>
              <a:rPr lang="en-US" sz="1800" b="1" dirty="0" err="1">
                <a:solidFill>
                  <a:schemeClr val="accent2">
                    <a:lumMod val="50000"/>
                  </a:schemeClr>
                </a:solidFill>
                <a:latin typeface="Times New Roman" pitchFamily="18" charset="0"/>
                <a:cs typeface="Times New Roman" pitchFamily="18" charset="0"/>
              </a:rPr>
              <a:t>Karsun</a:t>
            </a:r>
            <a:r>
              <a:rPr lang="en-US" sz="1800" b="1" dirty="0">
                <a:solidFill>
                  <a:schemeClr val="accent2">
                    <a:lumMod val="50000"/>
                  </a:schemeClr>
                </a:solidFill>
                <a:latin typeface="Times New Roman" pitchFamily="18" charset="0"/>
                <a:cs typeface="Times New Roman" pitchFamily="18" charset="0"/>
              </a:rPr>
              <a:t> district as part of the Ulyanovsk region.</a:t>
            </a:r>
            <a:endParaRPr lang="ru-RU" sz="1800" b="1" dirty="0">
              <a:solidFill>
                <a:schemeClr val="accent2">
                  <a:lumMod val="50000"/>
                </a:schemeClr>
              </a:solidFill>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1428760"/>
          </a:xfrm>
        </p:spPr>
        <p:txBody>
          <a:bodyPr>
            <a:normAutofit fontScale="90000"/>
          </a:bodyPr>
          <a:lstStyle/>
          <a:p>
            <a:pPr algn="ct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a:t/>
            </a:r>
            <a:br>
              <a:rPr lang="ru-RU" dirty="0"/>
            </a:br>
            <a:r>
              <a:rPr lang="ru-RU" dirty="0" smtClean="0"/>
              <a:t/>
            </a:r>
            <a:br>
              <a:rPr lang="ru-RU" dirty="0" smtClean="0"/>
            </a:br>
            <a:r>
              <a:rPr lang="en-US" sz="4000" dirty="0" smtClean="0"/>
              <a:t>Investment </a:t>
            </a:r>
            <a:r>
              <a:rPr lang="en-US" sz="4000" dirty="0"/>
              <a:t>platform OP LLC " TD " A and rainbow"</a:t>
            </a:r>
            <a:r>
              <a:rPr lang="ru-RU" sz="4000" dirty="0" smtClean="0"/>
              <a:t> </a:t>
            </a:r>
            <a:br>
              <a:rPr lang="ru-RU" sz="4000" dirty="0" smtClean="0"/>
            </a:br>
            <a:r>
              <a:rPr lang="ru-RU" sz="4000" b="1" dirty="0" smtClean="0"/>
              <a:t>      </a:t>
            </a:r>
            <a:endParaRPr lang="ru-RU" sz="4000" b="1" dirty="0"/>
          </a:p>
        </p:txBody>
      </p:sp>
      <p:sp>
        <p:nvSpPr>
          <p:cNvPr id="3" name="Текст 2"/>
          <p:cNvSpPr>
            <a:spLocks noGrp="1"/>
          </p:cNvSpPr>
          <p:nvPr>
            <p:ph type="body" idx="1"/>
          </p:nvPr>
        </p:nvSpPr>
        <p:spPr>
          <a:xfrm>
            <a:off x="457200" y="1855248"/>
            <a:ext cx="4040188" cy="859372"/>
          </a:xfrm>
        </p:spPr>
        <p:txBody>
          <a:bodyPr/>
          <a:lstStyle/>
          <a:p>
            <a:r>
              <a:rPr lang="en-US" sz="2000" dirty="0"/>
              <a:t>Playground in the village of CHNF, to the river </a:t>
            </a:r>
            <a:r>
              <a:rPr lang="en-US" sz="2000" dirty="0" err="1"/>
              <a:t>Karsun</a:t>
            </a:r>
            <a:r>
              <a:rPr lang="en-US" sz="2000" dirty="0"/>
              <a:t> 6 km, to Ulyanovsk 106 km</a:t>
            </a:r>
            <a:endParaRPr lang="ru-RU" sz="2000" dirty="0"/>
          </a:p>
        </p:txBody>
      </p:sp>
      <p:sp>
        <p:nvSpPr>
          <p:cNvPr id="4" name="Текст 3"/>
          <p:cNvSpPr>
            <a:spLocks noGrp="1"/>
          </p:cNvSpPr>
          <p:nvPr>
            <p:ph type="body" sz="half" idx="3"/>
          </p:nvPr>
        </p:nvSpPr>
        <p:spPr>
          <a:xfrm>
            <a:off x="4643438" y="1714488"/>
            <a:ext cx="4041775" cy="1071570"/>
          </a:xfrm>
        </p:spPr>
        <p:txBody>
          <a:bodyPr>
            <a:noAutofit/>
          </a:bodyPr>
          <a:lstStyle/>
          <a:p>
            <a:r>
              <a:rPr lang="en-US" sz="2000" dirty="0"/>
              <a:t>The nearest railway station is </a:t>
            </a:r>
            <a:r>
              <a:rPr lang="en-US" sz="2000" dirty="0" err="1"/>
              <a:t>Veshkayma</a:t>
            </a:r>
            <a:r>
              <a:rPr lang="en-US" sz="2000" dirty="0"/>
              <a:t>, 23 km from the property.</a:t>
            </a:r>
            <a:endParaRPr lang="ru-RU" sz="2000" dirty="0"/>
          </a:p>
        </p:txBody>
      </p:sp>
      <p:pic>
        <p:nvPicPr>
          <p:cNvPr id="7" name="Содержимое 6" descr="P1120178.JPG"/>
          <p:cNvPicPr>
            <a:picLocks noGrp="1" noChangeAspect="1"/>
          </p:cNvPicPr>
          <p:nvPr>
            <p:ph sz="quarter" idx="2"/>
          </p:nvPr>
        </p:nvPicPr>
        <p:blipFill>
          <a:blip r:embed="rId2" cstate="print"/>
          <a:stretch>
            <a:fillRect/>
          </a:stretch>
        </p:blipFill>
        <p:spPr>
          <a:xfrm>
            <a:off x="457200" y="2922786"/>
            <a:ext cx="4040188" cy="3030141"/>
          </a:xfrm>
        </p:spPr>
      </p:pic>
      <p:pic>
        <p:nvPicPr>
          <p:cNvPr id="8" name="Содержимое 7" descr="P1120180.JPG"/>
          <p:cNvPicPr>
            <a:picLocks noGrp="1" noChangeAspect="1"/>
          </p:cNvPicPr>
          <p:nvPr>
            <p:ph sz="quarter" idx="4"/>
          </p:nvPr>
        </p:nvPicPr>
        <p:blipFill>
          <a:blip r:embed="rId3" cstate="print"/>
          <a:stretch>
            <a:fillRect/>
          </a:stretch>
        </p:blipFill>
        <p:spPr>
          <a:xfrm>
            <a:off x="4645025" y="2922191"/>
            <a:ext cx="4041775" cy="3031331"/>
          </a:xfr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457200" y="620688"/>
            <a:ext cx="4040188" cy="2160240"/>
          </a:xfrm>
        </p:spPr>
        <p:txBody>
          <a:bodyPr/>
          <a:lstStyle/>
          <a:p>
            <a:r>
              <a:rPr lang="en-US" sz="1600" dirty="0">
                <a:latin typeface="Times New Roman" pitchFamily="18" charset="0"/>
                <a:cs typeface="Times New Roman" pitchFamily="18" charset="0"/>
              </a:rPr>
              <a:t>Since 1964, on this investment site operated a hosiery factory. At the </a:t>
            </a:r>
            <a:r>
              <a:rPr lang="en-US" sz="1600" dirty="0" err="1">
                <a:latin typeface="Times New Roman" pitchFamily="18" charset="0"/>
                <a:cs typeface="Times New Roman" pitchFamily="18" charset="0"/>
              </a:rPr>
              <a:t>site:Transformer</a:t>
            </a:r>
            <a:r>
              <a:rPr lang="en-US" sz="1600" dirty="0">
                <a:latin typeface="Times New Roman" pitchFamily="18" charset="0"/>
                <a:cs typeface="Times New Roman" pitchFamily="18" charset="0"/>
              </a:rPr>
              <a:t> substation KTP 630 kVA, access roads-asphalt concrete pavement, water supply with a diameter of 100 mm.</a:t>
            </a:r>
            <a:endParaRPr lang="ru-RU" sz="1600" dirty="0" smtClean="0">
              <a:latin typeface="Times New Roman" pitchFamily="18" charset="0"/>
              <a:cs typeface="Times New Roman" pitchFamily="18" charset="0"/>
            </a:endParaRPr>
          </a:p>
        </p:txBody>
      </p:sp>
      <p:sp>
        <p:nvSpPr>
          <p:cNvPr id="4" name="Текст 3"/>
          <p:cNvSpPr>
            <a:spLocks noGrp="1"/>
          </p:cNvSpPr>
          <p:nvPr>
            <p:ph type="body" sz="half" idx="3"/>
          </p:nvPr>
        </p:nvSpPr>
        <p:spPr>
          <a:xfrm>
            <a:off x="4645025" y="642919"/>
            <a:ext cx="4041775" cy="1849978"/>
          </a:xfrm>
        </p:spPr>
        <p:txBody>
          <a:bodyPr>
            <a:normAutofit/>
          </a:bodyPr>
          <a:lstStyle/>
          <a:p>
            <a:r>
              <a:rPr lang="en-US" sz="1600" dirty="0">
                <a:latin typeface="Times New Roman" pitchFamily="18" charset="0"/>
                <a:cs typeface="Times New Roman" pitchFamily="18" charset="0"/>
              </a:rPr>
              <a:t>Gas supply : connection point at the site of the gas pipeline of average pressure of GAS is 400 cubic meters/day, Sewerage on the territory of the industrial site has its own wastewater treatment plant </a:t>
            </a:r>
            <a:r>
              <a:rPr lang="en-US" sz="1600" dirty="0" err="1">
                <a:latin typeface="Times New Roman" pitchFamily="18" charset="0"/>
                <a:cs typeface="Times New Roman" pitchFamily="18" charset="0"/>
              </a:rPr>
              <a:t>bioprod</a:t>
            </a:r>
            <a:r>
              <a:rPr lang="en-US" sz="1600" dirty="0">
                <a:latin typeface="Times New Roman" pitchFamily="18" charset="0"/>
                <a:cs typeface="Times New Roman" pitchFamily="18" charset="0"/>
              </a:rPr>
              <a:t>.</a:t>
            </a:r>
            <a:endParaRPr lang="ru-RU" sz="1600" dirty="0">
              <a:latin typeface="Times New Roman" pitchFamily="18" charset="0"/>
              <a:cs typeface="Times New Roman" pitchFamily="18" charset="0"/>
            </a:endParaRPr>
          </a:p>
        </p:txBody>
      </p:sp>
      <p:pic>
        <p:nvPicPr>
          <p:cNvPr id="7" name="Содержимое 6" descr="P1120183.JPG"/>
          <p:cNvPicPr>
            <a:picLocks noGrp="1" noChangeAspect="1"/>
          </p:cNvPicPr>
          <p:nvPr>
            <p:ph sz="quarter" idx="2"/>
          </p:nvPr>
        </p:nvPicPr>
        <p:blipFill>
          <a:blip r:embed="rId2" cstate="print"/>
          <a:stretch>
            <a:fillRect/>
          </a:stretch>
        </p:blipFill>
        <p:spPr>
          <a:xfrm>
            <a:off x="457200" y="2922786"/>
            <a:ext cx="4040188" cy="3030141"/>
          </a:xfrm>
        </p:spPr>
      </p:pic>
      <p:pic>
        <p:nvPicPr>
          <p:cNvPr id="8" name="Содержимое 7" descr="P1120184.JPG"/>
          <p:cNvPicPr>
            <a:picLocks noGrp="1" noChangeAspect="1"/>
          </p:cNvPicPr>
          <p:nvPr>
            <p:ph sz="quarter" idx="4"/>
          </p:nvPr>
        </p:nvPicPr>
        <p:blipFill>
          <a:blip r:embed="rId3" cstate="print"/>
          <a:stretch>
            <a:fillRect/>
          </a:stretch>
        </p:blipFill>
        <p:spPr>
          <a:xfrm>
            <a:off x="4645025" y="2922191"/>
            <a:ext cx="4041775" cy="3031331"/>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1008112"/>
          </a:xfrm>
        </p:spPr>
        <p:txBody>
          <a:bodyPr>
            <a:noAutofit/>
          </a:bodyPr>
          <a:lstStyle/>
          <a:p>
            <a:pPr algn="ctr"/>
            <a:r>
              <a:rPr lang="en-US" sz="2800" b="1" dirty="0">
                <a:solidFill>
                  <a:schemeClr val="accent1">
                    <a:lumMod val="50000"/>
                  </a:schemeClr>
                </a:solidFill>
              </a:rPr>
              <a:t>Invest investment site of the former Federal state unitary enterprise "</a:t>
            </a:r>
            <a:r>
              <a:rPr lang="en-US" sz="2800" b="1" dirty="0" err="1">
                <a:solidFill>
                  <a:schemeClr val="accent1">
                    <a:lumMod val="50000"/>
                  </a:schemeClr>
                </a:solidFill>
              </a:rPr>
              <a:t>Ulyanovskvodokanal</a:t>
            </a:r>
            <a:r>
              <a:rPr lang="en-US" sz="2800" b="1" dirty="0">
                <a:solidFill>
                  <a:schemeClr val="accent1">
                    <a:lumMod val="50000"/>
                  </a:schemeClr>
                </a:solidFill>
              </a:rPr>
              <a:t>»</a:t>
            </a:r>
            <a:endParaRPr lang="ru-RU" sz="2800" b="1" dirty="0">
              <a:solidFill>
                <a:schemeClr val="accent1">
                  <a:lumMod val="50000"/>
                </a:schemeClr>
              </a:solidFill>
            </a:endParaRPr>
          </a:p>
        </p:txBody>
      </p:sp>
      <p:pic>
        <p:nvPicPr>
          <p:cNvPr id="5" name="Содержимое 4" descr="Б1.jpg"/>
          <p:cNvPicPr>
            <a:picLocks noGrp="1" noChangeAspect="1"/>
          </p:cNvPicPr>
          <p:nvPr>
            <p:ph sz="half" idx="1"/>
          </p:nvPr>
        </p:nvPicPr>
        <p:blipFill>
          <a:blip r:embed="rId2" cstate="print"/>
          <a:srcRect b="9662"/>
          <a:stretch>
            <a:fillRect/>
          </a:stretch>
        </p:blipFill>
        <p:spPr>
          <a:xfrm>
            <a:off x="467544" y="2996952"/>
            <a:ext cx="4182616" cy="3096344"/>
          </a:xfrm>
          <a:ln>
            <a:solidFill>
              <a:schemeClr val="accent1"/>
            </a:solidFill>
          </a:ln>
        </p:spPr>
      </p:pic>
      <p:pic>
        <p:nvPicPr>
          <p:cNvPr id="6" name="Содержимое 5" descr="Б2.jpg"/>
          <p:cNvPicPr>
            <a:picLocks noGrp="1" noChangeAspect="1"/>
          </p:cNvPicPr>
          <p:nvPr>
            <p:ph sz="half" idx="2"/>
          </p:nvPr>
        </p:nvPicPr>
        <p:blipFill>
          <a:blip r:embed="rId3" cstate="print"/>
          <a:srcRect b="9662"/>
          <a:stretch>
            <a:fillRect/>
          </a:stretch>
        </p:blipFill>
        <p:spPr>
          <a:xfrm>
            <a:off x="4788024" y="2996952"/>
            <a:ext cx="4038600" cy="3096344"/>
          </a:xfrm>
          <a:ln>
            <a:solidFill>
              <a:schemeClr val="accent1"/>
            </a:solidFill>
          </a:ln>
        </p:spPr>
      </p:pic>
      <p:sp>
        <p:nvSpPr>
          <p:cNvPr id="7" name="Прямоугольник 6"/>
          <p:cNvSpPr/>
          <p:nvPr/>
        </p:nvSpPr>
        <p:spPr>
          <a:xfrm>
            <a:off x="428596" y="1484784"/>
            <a:ext cx="4071966" cy="1015663"/>
          </a:xfrm>
          <a:prstGeom prst="rect">
            <a:avLst/>
          </a:prstGeom>
        </p:spPr>
        <p:txBody>
          <a:bodyPr wrap="square">
            <a:spAutoFit/>
          </a:bodyPr>
          <a:lstStyle/>
          <a:p>
            <a:r>
              <a:rPr lang="en-US" sz="2000" dirty="0">
                <a:solidFill>
                  <a:schemeClr val="accent1">
                    <a:lumMod val="50000"/>
                  </a:schemeClr>
                </a:solidFill>
              </a:rPr>
              <a:t>S. </a:t>
            </a:r>
            <a:r>
              <a:rPr lang="en-US" sz="2000" dirty="0" err="1">
                <a:solidFill>
                  <a:schemeClr val="accent1">
                    <a:lumMod val="50000"/>
                  </a:schemeClr>
                </a:solidFill>
              </a:rPr>
              <a:t>Valdiveso</a:t>
            </a:r>
            <a:r>
              <a:rPr lang="en-US" sz="2000" dirty="0">
                <a:solidFill>
                  <a:schemeClr val="accent1">
                    <a:lumMod val="50000"/>
                  </a:schemeClr>
                </a:solidFill>
              </a:rPr>
              <a:t>, </a:t>
            </a:r>
            <a:r>
              <a:rPr lang="en-US" sz="2000" dirty="0" err="1">
                <a:solidFill>
                  <a:schemeClr val="accent1">
                    <a:lumMod val="50000"/>
                  </a:schemeClr>
                </a:solidFill>
              </a:rPr>
              <a:t>Yuzhnaya</a:t>
            </a:r>
            <a:r>
              <a:rPr lang="en-US" sz="2000" dirty="0">
                <a:solidFill>
                  <a:schemeClr val="accent1">
                    <a:lumMod val="50000"/>
                  </a:schemeClr>
                </a:solidFill>
              </a:rPr>
              <a:t> str., 8 has an area of 2.9 hectares, expandable up to 20 hectares</a:t>
            </a:r>
            <a:endParaRPr lang="ru-RU" sz="2000" dirty="0">
              <a:solidFill>
                <a:schemeClr val="accent1">
                  <a:lumMod val="50000"/>
                </a:schemeClr>
              </a:solidFill>
            </a:endParaRPr>
          </a:p>
        </p:txBody>
      </p:sp>
      <p:sp>
        <p:nvSpPr>
          <p:cNvPr id="8" name="Прямоугольник 7"/>
          <p:cNvSpPr/>
          <p:nvPr/>
        </p:nvSpPr>
        <p:spPr>
          <a:xfrm>
            <a:off x="4572000" y="1484785"/>
            <a:ext cx="4286280" cy="1015663"/>
          </a:xfrm>
          <a:prstGeom prst="rect">
            <a:avLst/>
          </a:prstGeom>
        </p:spPr>
        <p:txBody>
          <a:bodyPr wrap="square">
            <a:spAutoFit/>
          </a:bodyPr>
          <a:lstStyle/>
          <a:p>
            <a:r>
              <a:rPr lang="en-US" sz="2000" dirty="0">
                <a:solidFill>
                  <a:schemeClr val="accent1">
                    <a:lumMod val="50000"/>
                  </a:schemeClr>
                </a:solidFill>
              </a:rPr>
              <a:t>To R. p. </a:t>
            </a:r>
            <a:r>
              <a:rPr lang="en-US" sz="2000" dirty="0" err="1">
                <a:solidFill>
                  <a:schemeClr val="accent1">
                    <a:lumMod val="50000"/>
                  </a:schemeClr>
                </a:solidFill>
              </a:rPr>
              <a:t>Karsun</a:t>
            </a:r>
            <a:r>
              <a:rPr lang="en-US" sz="2000" dirty="0">
                <a:solidFill>
                  <a:schemeClr val="accent1">
                    <a:lumMod val="50000"/>
                  </a:schemeClr>
                </a:solidFill>
              </a:rPr>
              <a:t> 17 km, to Ulyanovsk 100 km, to the nearest railway station R. p. </a:t>
            </a:r>
            <a:r>
              <a:rPr lang="en-US" sz="2000" dirty="0" err="1">
                <a:solidFill>
                  <a:schemeClr val="accent1">
                    <a:lumMod val="50000"/>
                  </a:schemeClr>
                </a:solidFill>
              </a:rPr>
              <a:t>Veshkayma</a:t>
            </a:r>
            <a:r>
              <a:rPr lang="en-US" sz="2000" dirty="0">
                <a:solidFill>
                  <a:schemeClr val="accent1">
                    <a:lumMod val="50000"/>
                  </a:schemeClr>
                </a:solidFill>
              </a:rPr>
              <a:t> 43 km</a:t>
            </a:r>
            <a:endParaRPr lang="ru-RU" sz="2000" dirty="0">
              <a:solidFill>
                <a:schemeClr val="accent1">
                  <a:lumMod val="50000"/>
                </a:schemeClr>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71480"/>
            <a:ext cx="8219256" cy="1705392"/>
          </a:xfrm>
        </p:spPr>
        <p:txBody>
          <a:bodyPr>
            <a:normAutofit/>
          </a:bodyPr>
          <a:lstStyle/>
          <a:p>
            <a:r>
              <a:rPr lang="en-US" dirty="0">
                <a:latin typeface="Times New Roman" pitchFamily="18" charset="0"/>
                <a:cs typeface="Times New Roman" pitchFamily="18" charset="0"/>
              </a:rPr>
              <a:t> </a:t>
            </a:r>
            <a:r>
              <a:rPr lang="en-US" sz="2700" dirty="0">
                <a:latin typeface="Times New Roman" pitchFamily="18" charset="0"/>
                <a:cs typeface="Times New Roman" pitchFamily="18" charset="0"/>
              </a:rPr>
              <a:t>Transformer substation KTP 630 kVA, access roads-asphalt concrete pavement, water supply with a diameter of 100 m, gas supply in the future in 2015. -2016.</a:t>
            </a:r>
            <a:endParaRPr lang="ru-RU" sz="2700" dirty="0">
              <a:latin typeface="Times New Roman" pitchFamily="18" charset="0"/>
              <a:cs typeface="Times New Roman" pitchFamily="18" charset="0"/>
            </a:endParaRPr>
          </a:p>
        </p:txBody>
      </p:sp>
      <p:pic>
        <p:nvPicPr>
          <p:cNvPr id="5" name="Содержимое 4" descr="Б3.jpg"/>
          <p:cNvPicPr>
            <a:picLocks noGrp="1" noChangeAspect="1"/>
          </p:cNvPicPr>
          <p:nvPr>
            <p:ph sz="half" idx="1"/>
          </p:nvPr>
        </p:nvPicPr>
        <p:blipFill>
          <a:blip r:embed="rId2" cstate="print"/>
          <a:srcRect b="8410"/>
          <a:stretch>
            <a:fillRect/>
          </a:stretch>
        </p:blipFill>
        <p:spPr>
          <a:xfrm>
            <a:off x="539552" y="2564904"/>
            <a:ext cx="4038600" cy="3384376"/>
          </a:xfrm>
        </p:spPr>
      </p:pic>
      <p:pic>
        <p:nvPicPr>
          <p:cNvPr id="6" name="Содержимое 5" descr="Б4.jpg"/>
          <p:cNvPicPr>
            <a:picLocks noGrp="1" noChangeAspect="1"/>
          </p:cNvPicPr>
          <p:nvPr>
            <p:ph sz="half" idx="2"/>
          </p:nvPr>
        </p:nvPicPr>
        <p:blipFill>
          <a:blip r:embed="rId3" cstate="print"/>
          <a:srcRect b="8211"/>
          <a:stretch>
            <a:fillRect/>
          </a:stretch>
        </p:blipFill>
        <p:spPr>
          <a:xfrm>
            <a:off x="4644008" y="2492896"/>
            <a:ext cx="4038600" cy="3456384"/>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268760"/>
          </a:xfrm>
        </p:spPr>
        <p:txBody>
          <a:bodyPr>
            <a:noAutofit/>
          </a:bodyPr>
          <a:lstStyle/>
          <a:p>
            <a:pPr algn="ctr"/>
            <a:r>
              <a:rPr lang="en-US" sz="4000" dirty="0"/>
              <a:t>Investment site "poultry Farm»</a:t>
            </a:r>
            <a:endParaRPr lang="ru-RU" sz="4000" dirty="0"/>
          </a:p>
        </p:txBody>
      </p:sp>
      <p:sp>
        <p:nvSpPr>
          <p:cNvPr id="3" name="Содержимое 2"/>
          <p:cNvSpPr>
            <a:spLocks noGrp="1"/>
          </p:cNvSpPr>
          <p:nvPr>
            <p:ph sz="half" idx="1"/>
          </p:nvPr>
        </p:nvSpPr>
        <p:spPr>
          <a:xfrm>
            <a:off x="457200" y="1268761"/>
            <a:ext cx="4038600" cy="1944215"/>
          </a:xfrm>
        </p:spPr>
        <p:txBody>
          <a:bodyPr>
            <a:normAutofit fontScale="55000" lnSpcReduction="20000"/>
          </a:bodyPr>
          <a:lstStyle/>
          <a:p>
            <a:r>
              <a:rPr lang="en-US" dirty="0"/>
              <a:t>Poultry farm for fattening </a:t>
            </a:r>
            <a:r>
              <a:rPr lang="en-US" dirty="0" err="1"/>
              <a:t>broilersThe</a:t>
            </a:r>
            <a:r>
              <a:rPr lang="en-US" dirty="0"/>
              <a:t> area of the site is 12 hectares. Unfinished construction of a poultry farm for fattening broilers in the village of </a:t>
            </a:r>
            <a:r>
              <a:rPr lang="en-US" dirty="0" err="1"/>
              <a:t>Tavolzhanka.In</a:t>
            </a:r>
            <a:r>
              <a:rPr lang="en-US" dirty="0"/>
              <a:t> stock: </a:t>
            </a:r>
            <a:endParaRPr lang="ru-RU" dirty="0" smtClean="0"/>
          </a:p>
          <a:p>
            <a:r>
              <a:rPr lang="en-US" dirty="0" smtClean="0"/>
              <a:t>- </a:t>
            </a:r>
            <a:r>
              <a:rPr lang="en-US" dirty="0"/>
              <a:t>office-3-storey brick building with an area of 1170 m2,- 4 feeding of a workshop of 800 m2,- laid the Foundation for another 4 shops (total planned 10 shops for the maintenance of broilers).</a:t>
            </a:r>
            <a:endParaRPr lang="ru-RU" dirty="0" smtClean="0"/>
          </a:p>
        </p:txBody>
      </p:sp>
      <p:sp>
        <p:nvSpPr>
          <p:cNvPr id="4" name="Содержимое 3"/>
          <p:cNvSpPr>
            <a:spLocks noGrp="1"/>
          </p:cNvSpPr>
          <p:nvPr>
            <p:ph sz="half" idx="2"/>
          </p:nvPr>
        </p:nvSpPr>
        <p:spPr>
          <a:xfrm>
            <a:off x="4648200" y="1340769"/>
            <a:ext cx="4038600" cy="1728191"/>
          </a:xfrm>
        </p:spPr>
        <p:txBody>
          <a:bodyPr>
            <a:normAutofit fontScale="55000" lnSpcReduction="20000"/>
          </a:bodyPr>
          <a:lstStyle/>
          <a:p>
            <a:r>
              <a:rPr lang="en-US" dirty="0" err="1"/>
              <a:t>Power:Power</a:t>
            </a:r>
            <a:r>
              <a:rPr lang="en-US" dirty="0"/>
              <a:t> Supply — 0.63 MW</a:t>
            </a:r>
            <a:r>
              <a:rPr lang="en-US" dirty="0" smtClean="0"/>
              <a:t>;</a:t>
            </a:r>
            <a:endParaRPr lang="ru-RU" dirty="0" smtClean="0"/>
          </a:p>
          <a:p>
            <a:r>
              <a:rPr lang="en-US" dirty="0" smtClean="0"/>
              <a:t>Gas </a:t>
            </a:r>
            <a:r>
              <a:rPr lang="en-US" dirty="0"/>
              <a:t>supply-1 million m3</a:t>
            </a:r>
            <a:r>
              <a:rPr lang="en-US" dirty="0" smtClean="0"/>
              <a:t>;</a:t>
            </a:r>
            <a:endParaRPr lang="ru-RU" dirty="0" smtClean="0"/>
          </a:p>
          <a:p>
            <a:r>
              <a:rPr lang="en-US" dirty="0" smtClean="0"/>
              <a:t>Water </a:t>
            </a:r>
            <a:r>
              <a:rPr lang="en-US" dirty="0"/>
              <a:t>supply-500 m3 / </a:t>
            </a:r>
            <a:r>
              <a:rPr lang="en-US" dirty="0" smtClean="0"/>
              <a:t>day.</a:t>
            </a:r>
            <a:endParaRPr lang="ru-RU" dirty="0" smtClean="0"/>
          </a:p>
          <a:p>
            <a:r>
              <a:rPr lang="en-US" dirty="0" smtClean="0"/>
              <a:t>There </a:t>
            </a:r>
            <a:r>
              <a:rPr lang="en-US" dirty="0"/>
              <a:t>is an asphalt road with a capacity of 1500 tons</a:t>
            </a:r>
            <a:r>
              <a:rPr lang="en-US" dirty="0" smtClean="0"/>
              <a:t>.</a:t>
            </a:r>
            <a:endParaRPr lang="ru-RU" dirty="0" smtClean="0"/>
          </a:p>
          <a:p>
            <a:r>
              <a:rPr lang="en-US" dirty="0" smtClean="0"/>
              <a:t>The </a:t>
            </a:r>
            <a:r>
              <a:rPr lang="en-US" dirty="0"/>
              <a:t>nearest train station is </a:t>
            </a:r>
            <a:r>
              <a:rPr lang="en-US" dirty="0" err="1"/>
              <a:t>Veshkayma</a:t>
            </a:r>
            <a:r>
              <a:rPr lang="en-US" dirty="0"/>
              <a:t>, 22 km away.</a:t>
            </a:r>
            <a:endParaRPr lang="ru-RU" dirty="0"/>
          </a:p>
        </p:txBody>
      </p:sp>
      <p:pic>
        <p:nvPicPr>
          <p:cNvPr id="2050" name="Picture 2" descr="F:\Инвест.площадки Карсун\2.Птицефабрика\Птицефабрика\план.jpeg"/>
          <p:cNvPicPr>
            <a:picLocks noChangeAspect="1" noChangeArrowheads="1"/>
          </p:cNvPicPr>
          <p:nvPr/>
        </p:nvPicPr>
        <p:blipFill>
          <a:blip r:embed="rId2" cstate="print"/>
          <a:srcRect/>
          <a:stretch>
            <a:fillRect/>
          </a:stretch>
        </p:blipFill>
        <p:spPr bwMode="auto">
          <a:xfrm>
            <a:off x="4499992" y="3212976"/>
            <a:ext cx="4464496" cy="3168352"/>
          </a:xfrm>
          <a:prstGeom prst="rect">
            <a:avLst/>
          </a:prstGeom>
          <a:noFill/>
        </p:spPr>
      </p:pic>
      <p:pic>
        <p:nvPicPr>
          <p:cNvPr id="2051" name="Picture 3" descr="F:\Инвест.площадки Карсун\2.Птицефабрика\Птицефабрика\01.jpg"/>
          <p:cNvPicPr>
            <a:picLocks noChangeAspect="1" noChangeArrowheads="1"/>
          </p:cNvPicPr>
          <p:nvPr/>
        </p:nvPicPr>
        <p:blipFill>
          <a:blip r:embed="rId3" cstate="print"/>
          <a:srcRect/>
          <a:stretch>
            <a:fillRect/>
          </a:stretch>
        </p:blipFill>
        <p:spPr bwMode="auto">
          <a:xfrm>
            <a:off x="179512" y="3212976"/>
            <a:ext cx="4184287" cy="3199361"/>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332656"/>
            <a:ext cx="8134672" cy="1224136"/>
          </a:xfrm>
        </p:spPr>
        <p:txBody>
          <a:bodyPr/>
          <a:lstStyle/>
          <a:p>
            <a:pPr algn="ctr"/>
            <a:r>
              <a:rPr lang="en-US" sz="4000" dirty="0"/>
              <a:t>Investment platform "</a:t>
            </a:r>
            <a:r>
              <a:rPr lang="en-US" sz="4000" dirty="0" err="1"/>
              <a:t>Techplastic</a:t>
            </a:r>
            <a:r>
              <a:rPr lang="en-US" sz="4000" dirty="0"/>
              <a:t>»</a:t>
            </a:r>
            <a:endParaRPr lang="ru-RU" sz="4000" dirty="0"/>
          </a:p>
        </p:txBody>
      </p:sp>
      <p:sp>
        <p:nvSpPr>
          <p:cNvPr id="3" name="Текст 2"/>
          <p:cNvSpPr>
            <a:spLocks noGrp="1"/>
          </p:cNvSpPr>
          <p:nvPr>
            <p:ph type="body" idx="2"/>
          </p:nvPr>
        </p:nvSpPr>
        <p:spPr>
          <a:xfrm>
            <a:off x="611560" y="1556792"/>
            <a:ext cx="8062664" cy="1224136"/>
          </a:xfrm>
        </p:spPr>
        <p:txBody>
          <a:bodyPr>
            <a:normAutofit/>
          </a:bodyPr>
          <a:lstStyle/>
          <a:p>
            <a:r>
              <a:rPr lang="en-US" dirty="0"/>
              <a:t>Production site of free appointment . There is electricity 380 W (own substation), water , Sewerage , gas (supplied to the building), there is also a crane beam . The area is fenced , the Villa boasts 3 buildings - the main 577 </a:t>
            </a:r>
            <a:r>
              <a:rPr lang="en-US" dirty="0" err="1"/>
              <a:t>sqm</a:t>
            </a:r>
            <a:r>
              <a:rPr lang="en-US" dirty="0"/>
              <a:t> garage box 130 </a:t>
            </a:r>
            <a:r>
              <a:rPr lang="en-US" dirty="0" err="1"/>
              <a:t>sqm</a:t>
            </a:r>
            <a:r>
              <a:rPr lang="en-US" dirty="0"/>
              <a:t> and a Lodge 20 sq. m.</a:t>
            </a:r>
            <a:endParaRPr lang="ru-RU" dirty="0"/>
          </a:p>
        </p:txBody>
      </p:sp>
      <p:pic>
        <p:nvPicPr>
          <p:cNvPr id="1025" name="Picture 1" descr="F:\Инвест.площадки Карсун\4. Техпластик\DSCN1916.JPG"/>
          <p:cNvPicPr>
            <a:picLocks noGrp="1" noChangeAspect="1" noChangeArrowheads="1"/>
          </p:cNvPicPr>
          <p:nvPr>
            <p:ph sz="half" idx="1"/>
          </p:nvPr>
        </p:nvPicPr>
        <p:blipFill>
          <a:blip r:embed="rId2" cstate="print"/>
          <a:srcRect/>
          <a:stretch>
            <a:fillRect/>
          </a:stretch>
        </p:blipFill>
        <p:spPr bwMode="auto">
          <a:xfrm>
            <a:off x="4788024" y="3068960"/>
            <a:ext cx="4176464" cy="3312368"/>
          </a:xfrm>
          <a:prstGeom prst="rect">
            <a:avLst/>
          </a:prstGeom>
          <a:noFill/>
        </p:spPr>
      </p:pic>
      <p:pic>
        <p:nvPicPr>
          <p:cNvPr id="1026" name="Picture 2" descr="F:\Инвест.площадки Карсун\4. Техпластик\001.jpg"/>
          <p:cNvPicPr>
            <a:picLocks noChangeAspect="1" noChangeArrowheads="1"/>
          </p:cNvPicPr>
          <p:nvPr/>
        </p:nvPicPr>
        <p:blipFill>
          <a:blip r:embed="rId3" cstate="print"/>
          <a:srcRect/>
          <a:stretch>
            <a:fillRect/>
          </a:stretch>
        </p:blipFill>
        <p:spPr bwMode="auto">
          <a:xfrm>
            <a:off x="179512" y="3068960"/>
            <a:ext cx="4504357" cy="3361357"/>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188640"/>
            <a:ext cx="8134672" cy="1296144"/>
          </a:xfrm>
        </p:spPr>
        <p:txBody>
          <a:bodyPr/>
          <a:lstStyle/>
          <a:p>
            <a:pPr algn="ctr"/>
            <a:r>
              <a:rPr lang="en-US" sz="2800" dirty="0"/>
              <a:t>Investment platform "textile worker of the Volga region»</a:t>
            </a:r>
            <a:endParaRPr lang="ru-RU" sz="2800" dirty="0"/>
          </a:p>
        </p:txBody>
      </p:sp>
      <p:sp>
        <p:nvSpPr>
          <p:cNvPr id="3" name="Текст 2"/>
          <p:cNvSpPr>
            <a:spLocks noGrp="1"/>
          </p:cNvSpPr>
          <p:nvPr>
            <p:ph type="body" idx="2"/>
          </p:nvPr>
        </p:nvSpPr>
        <p:spPr>
          <a:xfrm>
            <a:off x="685800" y="1556792"/>
            <a:ext cx="7918648" cy="1152128"/>
          </a:xfrm>
        </p:spPr>
        <p:txBody>
          <a:bodyPr>
            <a:normAutofit fontScale="47500" lnSpcReduction="20000"/>
          </a:bodyPr>
          <a:lstStyle/>
          <a:p>
            <a:r>
              <a:rPr lang="en-US" sz="4000" dirty="0">
                <a:latin typeface="Times New Roman" pitchFamily="18" charset="0"/>
                <a:cs typeface="Times New Roman" pitchFamily="18" charset="0"/>
              </a:rPr>
              <a:t>Area of 7.5 hectares in R. p. Language – free </a:t>
            </a:r>
            <a:r>
              <a:rPr lang="en-US" sz="4000" dirty="0" err="1">
                <a:latin typeface="Times New Roman" pitchFamily="18" charset="0"/>
                <a:cs typeface="Times New Roman" pitchFamily="18" charset="0"/>
              </a:rPr>
              <a:t>appointmentElectricity</a:t>
            </a:r>
            <a:r>
              <a:rPr lang="en-US" sz="4000" dirty="0">
                <a:latin typeface="Times New Roman" pitchFamily="18" charset="0"/>
                <a:cs typeface="Times New Roman" pitchFamily="18" charset="0"/>
              </a:rPr>
              <a:t> supply-2.5 MW, gas Supply-2.9 million m3, water Supply, Sewerage-290 m3 / day. There is an asphalt </a:t>
            </a:r>
            <a:r>
              <a:rPr lang="en-US" sz="4000" dirty="0" err="1">
                <a:latin typeface="Times New Roman" pitchFamily="18" charset="0"/>
                <a:cs typeface="Times New Roman" pitchFamily="18" charset="0"/>
              </a:rPr>
              <a:t>road.The</a:t>
            </a:r>
            <a:r>
              <a:rPr lang="en-US" sz="4000" dirty="0">
                <a:latin typeface="Times New Roman" pitchFamily="18" charset="0"/>
                <a:cs typeface="Times New Roman" pitchFamily="18" charset="0"/>
              </a:rPr>
              <a:t> nearest railway station R. p. between </a:t>
            </a:r>
            <a:r>
              <a:rPr lang="en-US" sz="4000" dirty="0" err="1">
                <a:latin typeface="Times New Roman" pitchFamily="18" charset="0"/>
                <a:cs typeface="Times New Roman" pitchFamily="18" charset="0"/>
              </a:rPr>
              <a:t>chufarovo</a:t>
            </a:r>
            <a:r>
              <a:rPr lang="en-US" sz="4000" dirty="0">
                <a:latin typeface="Times New Roman" pitchFamily="18" charset="0"/>
                <a:cs typeface="Times New Roman" pitchFamily="18" charset="0"/>
              </a:rPr>
              <a:t> — 35 km</a:t>
            </a:r>
            <a:endParaRPr lang="ru-RU" sz="4000" dirty="0">
              <a:latin typeface="Times New Roman" pitchFamily="18" charset="0"/>
              <a:cs typeface="Times New Roman" pitchFamily="18" charset="0"/>
            </a:endParaRPr>
          </a:p>
        </p:txBody>
      </p:sp>
      <p:pic>
        <p:nvPicPr>
          <p:cNvPr id="43010" name="Picture 2" descr="F:\Инвест.площадки Карсун\3.Текстильщик Поволжья\Снимок.jpg"/>
          <p:cNvPicPr>
            <a:picLocks noGrp="1" noChangeAspect="1" noChangeArrowheads="1"/>
          </p:cNvPicPr>
          <p:nvPr>
            <p:ph sz="half" idx="1"/>
          </p:nvPr>
        </p:nvPicPr>
        <p:blipFill>
          <a:blip r:embed="rId2" cstate="print"/>
          <a:srcRect/>
          <a:stretch>
            <a:fillRect/>
          </a:stretch>
        </p:blipFill>
        <p:spPr bwMode="auto">
          <a:xfrm>
            <a:off x="1619672" y="2492896"/>
            <a:ext cx="6408712" cy="3925484"/>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476672"/>
            <a:ext cx="7848872" cy="1008112"/>
          </a:xfrm>
        </p:spPr>
        <p:txBody>
          <a:bodyPr/>
          <a:lstStyle/>
          <a:p>
            <a:pPr algn="ctr"/>
            <a:r>
              <a:rPr lang="en-US" sz="3200" dirty="0"/>
              <a:t>Investment platform for the placement of </a:t>
            </a:r>
            <a:r>
              <a:rPr lang="ru-RU" sz="3200" dirty="0" smtClean="0"/>
              <a:t/>
            </a:r>
            <a:br>
              <a:rPr lang="ru-RU" sz="3200" dirty="0" smtClean="0"/>
            </a:br>
            <a:r>
              <a:rPr lang="en-US" sz="3200" dirty="0" smtClean="0"/>
              <a:t>" </a:t>
            </a:r>
            <a:r>
              <a:rPr lang="en-US" sz="3200" dirty="0"/>
              <a:t>wind Farm»</a:t>
            </a:r>
            <a:endParaRPr lang="ru-RU" sz="3200" dirty="0"/>
          </a:p>
        </p:txBody>
      </p:sp>
      <p:sp>
        <p:nvSpPr>
          <p:cNvPr id="3" name="Текст 2"/>
          <p:cNvSpPr>
            <a:spLocks noGrp="1"/>
          </p:cNvSpPr>
          <p:nvPr>
            <p:ph type="body" idx="2"/>
          </p:nvPr>
        </p:nvSpPr>
        <p:spPr>
          <a:xfrm>
            <a:off x="899592" y="1556792"/>
            <a:ext cx="6984776" cy="648072"/>
          </a:xfrm>
        </p:spPr>
        <p:txBody>
          <a:bodyPr>
            <a:noAutofit/>
          </a:bodyPr>
          <a:lstStyle/>
          <a:p>
            <a:pPr algn="ctr"/>
            <a:r>
              <a:rPr lang="en-US" sz="1800" dirty="0"/>
              <a:t>Works on wind measurement for the purpose of implementation of the project -"wind Park" on this site are carried out</a:t>
            </a:r>
            <a:endParaRPr lang="ru-RU" sz="1800" dirty="0"/>
          </a:p>
        </p:txBody>
      </p:sp>
      <p:pic>
        <p:nvPicPr>
          <p:cNvPr id="1026" name="Picture 2" descr="C:\Users\Админ\Desktop\Ветропарк.jpg"/>
          <p:cNvPicPr>
            <a:picLocks noGrp="1" noChangeAspect="1" noChangeArrowheads="1"/>
          </p:cNvPicPr>
          <p:nvPr>
            <p:ph sz="half" idx="1"/>
          </p:nvPr>
        </p:nvPicPr>
        <p:blipFill>
          <a:blip r:embed="rId2" cstate="print"/>
          <a:srcRect/>
          <a:stretch>
            <a:fillRect/>
          </a:stretch>
        </p:blipFill>
        <p:spPr bwMode="auto">
          <a:xfrm>
            <a:off x="899592" y="2132856"/>
            <a:ext cx="7632848" cy="4464495"/>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half" idx="1"/>
          </p:nvPr>
        </p:nvSpPr>
        <p:spPr>
          <a:xfrm>
            <a:off x="714348" y="571480"/>
            <a:ext cx="7972452" cy="6000792"/>
          </a:xfrm>
        </p:spPr>
        <p:txBody>
          <a:bodyPr>
            <a:noAutofit/>
          </a:bodyPr>
          <a:lstStyle/>
          <a:p>
            <a:r>
              <a:rPr lang="en-US" sz="2000" b="1" dirty="0">
                <a:solidFill>
                  <a:schemeClr val="bg2">
                    <a:lumMod val="10000"/>
                  </a:schemeClr>
                </a:solidFill>
              </a:rPr>
              <a:t>Contact information Municipal formation " </a:t>
            </a:r>
            <a:r>
              <a:rPr lang="en-US" sz="2000" b="1" dirty="0" err="1">
                <a:solidFill>
                  <a:schemeClr val="bg2">
                    <a:lumMod val="10000"/>
                  </a:schemeClr>
                </a:solidFill>
              </a:rPr>
              <a:t>Karsunsky</a:t>
            </a:r>
            <a:r>
              <a:rPr lang="en-US" sz="2000" b="1" dirty="0">
                <a:solidFill>
                  <a:schemeClr val="bg2">
                    <a:lumMod val="10000"/>
                  </a:schemeClr>
                </a:solidFill>
              </a:rPr>
              <a:t> district</a:t>
            </a:r>
            <a:r>
              <a:rPr lang="en-US" sz="2000" b="1" dirty="0" smtClean="0">
                <a:solidFill>
                  <a:schemeClr val="bg2">
                    <a:lumMod val="10000"/>
                  </a:schemeClr>
                </a:solidFill>
              </a:rPr>
              <a:t>»</a:t>
            </a:r>
            <a:endParaRPr lang="ru-RU" sz="2000" b="1" dirty="0" smtClean="0">
              <a:solidFill>
                <a:schemeClr val="bg2">
                  <a:lumMod val="10000"/>
                </a:schemeClr>
              </a:solidFill>
            </a:endParaRPr>
          </a:p>
          <a:p>
            <a:r>
              <a:rPr lang="en-US" sz="2000" b="1" dirty="0" smtClean="0">
                <a:solidFill>
                  <a:schemeClr val="bg2">
                    <a:lumMod val="10000"/>
                  </a:schemeClr>
                </a:solidFill>
              </a:rPr>
              <a:t>The </a:t>
            </a:r>
            <a:r>
              <a:rPr lang="en-US" sz="2000" b="1" dirty="0">
                <a:solidFill>
                  <a:schemeClr val="bg2">
                    <a:lumMod val="10000"/>
                  </a:schemeClr>
                </a:solidFill>
              </a:rPr>
              <a:t>center of the municipality – R. p. </a:t>
            </a:r>
            <a:r>
              <a:rPr lang="en-US" sz="2000" b="1" dirty="0" err="1">
                <a:solidFill>
                  <a:schemeClr val="bg2">
                    <a:lumMod val="10000"/>
                  </a:schemeClr>
                </a:solidFill>
              </a:rPr>
              <a:t>Karsun</a:t>
            </a:r>
            <a:r>
              <a:rPr lang="en-US" sz="2000" b="1" dirty="0">
                <a:solidFill>
                  <a:schemeClr val="bg2">
                    <a:lumMod val="10000"/>
                  </a:schemeClr>
                </a:solidFill>
              </a:rPr>
              <a:t> </a:t>
            </a:r>
            <a:endParaRPr lang="ru-RU" sz="2000" b="1" dirty="0" smtClean="0">
              <a:solidFill>
                <a:schemeClr val="bg2">
                  <a:lumMod val="10000"/>
                </a:schemeClr>
              </a:solidFill>
            </a:endParaRPr>
          </a:p>
          <a:p>
            <a:r>
              <a:rPr lang="en-US" sz="2000" b="1" dirty="0" smtClean="0">
                <a:solidFill>
                  <a:schemeClr val="bg2">
                    <a:lumMod val="10000"/>
                  </a:schemeClr>
                </a:solidFill>
              </a:rPr>
              <a:t> </a:t>
            </a:r>
            <a:r>
              <a:rPr lang="en-US" sz="2000" b="1" dirty="0">
                <a:solidFill>
                  <a:schemeClr val="bg2">
                    <a:lumMod val="10000"/>
                  </a:schemeClr>
                </a:solidFill>
              </a:rPr>
              <a:t>Head of administration – </a:t>
            </a:r>
            <a:r>
              <a:rPr lang="en-US" sz="2000" b="1" dirty="0" err="1">
                <a:solidFill>
                  <a:schemeClr val="bg2">
                    <a:lumMod val="10000"/>
                  </a:schemeClr>
                </a:solidFill>
              </a:rPr>
              <a:t>Chubarov</a:t>
            </a:r>
            <a:r>
              <a:rPr lang="en-US" sz="2000" b="1" dirty="0">
                <a:solidFill>
                  <a:schemeClr val="bg2">
                    <a:lumMod val="10000"/>
                  </a:schemeClr>
                </a:solidFill>
              </a:rPr>
              <a:t> Vladimir </a:t>
            </a:r>
            <a:r>
              <a:rPr lang="en-US" sz="2000" b="1" dirty="0" err="1" smtClean="0">
                <a:solidFill>
                  <a:schemeClr val="bg2">
                    <a:lumMod val="10000"/>
                  </a:schemeClr>
                </a:solidFill>
              </a:rPr>
              <a:t>Borisovich</a:t>
            </a:r>
            <a:endParaRPr lang="ru-RU" sz="2000" b="1" dirty="0" smtClean="0">
              <a:solidFill>
                <a:schemeClr val="bg2">
                  <a:lumMod val="10000"/>
                </a:schemeClr>
              </a:solidFill>
            </a:endParaRPr>
          </a:p>
          <a:p>
            <a:r>
              <a:rPr lang="en-US" sz="2000" b="1" dirty="0" smtClean="0">
                <a:solidFill>
                  <a:schemeClr val="bg2">
                    <a:lumMod val="10000"/>
                  </a:schemeClr>
                </a:solidFill>
              </a:rPr>
              <a:t>Responsible </a:t>
            </a:r>
            <a:r>
              <a:rPr lang="en-US" sz="2000" b="1" dirty="0">
                <a:solidFill>
                  <a:schemeClr val="bg2">
                    <a:lumMod val="10000"/>
                  </a:schemeClr>
                </a:solidFill>
              </a:rPr>
              <a:t>from the administration for the development of external relations </a:t>
            </a:r>
            <a:endParaRPr lang="ru-RU" sz="2000" b="1" dirty="0" smtClean="0">
              <a:solidFill>
                <a:schemeClr val="bg2">
                  <a:lumMod val="10000"/>
                </a:schemeClr>
              </a:solidFill>
            </a:endParaRPr>
          </a:p>
          <a:p>
            <a:r>
              <a:rPr lang="en-US" sz="2000" b="1" dirty="0" smtClean="0">
                <a:solidFill>
                  <a:schemeClr val="bg2">
                    <a:lumMod val="10000"/>
                  </a:schemeClr>
                </a:solidFill>
              </a:rPr>
              <a:t>– </a:t>
            </a:r>
            <a:r>
              <a:rPr lang="en-US" sz="2000" b="1" dirty="0">
                <a:solidFill>
                  <a:schemeClr val="bg2">
                    <a:lumMod val="10000"/>
                  </a:schemeClr>
                </a:solidFill>
              </a:rPr>
              <a:t>Deputy head of administration </a:t>
            </a:r>
            <a:endParaRPr lang="ru-RU" sz="2000" b="1" dirty="0" smtClean="0">
              <a:solidFill>
                <a:schemeClr val="bg2">
                  <a:lumMod val="10000"/>
                </a:schemeClr>
              </a:solidFill>
            </a:endParaRPr>
          </a:p>
          <a:p>
            <a:r>
              <a:rPr lang="en-US" sz="2000" b="1" dirty="0" smtClean="0">
                <a:solidFill>
                  <a:schemeClr val="bg2">
                    <a:lumMod val="10000"/>
                  </a:schemeClr>
                </a:solidFill>
              </a:rPr>
              <a:t>- </a:t>
            </a:r>
            <a:r>
              <a:rPr lang="en-US" sz="2000" b="1" dirty="0">
                <a:solidFill>
                  <a:schemeClr val="bg2">
                    <a:lumMod val="10000"/>
                  </a:schemeClr>
                </a:solidFill>
              </a:rPr>
              <a:t>Viktor </a:t>
            </a:r>
            <a:r>
              <a:rPr lang="en-US" sz="2000" b="1" dirty="0" err="1">
                <a:solidFill>
                  <a:schemeClr val="bg2">
                    <a:lumMod val="10000"/>
                  </a:schemeClr>
                </a:solidFill>
              </a:rPr>
              <a:t>Lisin</a:t>
            </a:r>
            <a:r>
              <a:rPr lang="en-US" sz="2000" b="1" dirty="0">
                <a:solidFill>
                  <a:schemeClr val="bg2">
                    <a:lumMod val="10000"/>
                  </a:schemeClr>
                </a:solidFill>
              </a:rPr>
              <a:t>  </a:t>
            </a:r>
            <a:endParaRPr lang="ru-RU" sz="2000" b="1" dirty="0" smtClean="0">
              <a:solidFill>
                <a:schemeClr val="bg2">
                  <a:lumMod val="10000"/>
                </a:schemeClr>
              </a:solidFill>
            </a:endParaRPr>
          </a:p>
          <a:p>
            <a:r>
              <a:rPr lang="en-US" sz="2000" b="1" dirty="0" smtClean="0">
                <a:solidFill>
                  <a:schemeClr val="bg2">
                    <a:lumMod val="10000"/>
                  </a:schemeClr>
                </a:solidFill>
              </a:rPr>
              <a:t>Contact </a:t>
            </a:r>
            <a:r>
              <a:rPr lang="en-US" sz="2000" b="1" dirty="0">
                <a:solidFill>
                  <a:schemeClr val="bg2">
                    <a:lumMod val="10000"/>
                  </a:schemeClr>
                </a:solidFill>
              </a:rPr>
              <a:t>information</a:t>
            </a:r>
            <a:r>
              <a:rPr lang="en-US" sz="2000" b="1" dirty="0" smtClean="0">
                <a:solidFill>
                  <a:schemeClr val="bg2">
                    <a:lumMod val="10000"/>
                  </a:schemeClr>
                </a:solidFill>
              </a:rPr>
              <a:t>:</a:t>
            </a:r>
            <a:endParaRPr lang="ru-RU" sz="2000" b="1" dirty="0" smtClean="0">
              <a:solidFill>
                <a:schemeClr val="bg2">
                  <a:lumMod val="10000"/>
                </a:schemeClr>
              </a:solidFill>
            </a:endParaRPr>
          </a:p>
          <a:p>
            <a:r>
              <a:rPr lang="en-US" sz="2000" b="1" dirty="0" smtClean="0">
                <a:solidFill>
                  <a:schemeClr val="bg2">
                    <a:lumMod val="10000"/>
                  </a:schemeClr>
                </a:solidFill>
              </a:rPr>
              <a:t> </a:t>
            </a:r>
            <a:r>
              <a:rPr lang="en-US" sz="2000" b="1" dirty="0">
                <a:solidFill>
                  <a:schemeClr val="bg2">
                    <a:lumMod val="10000"/>
                  </a:schemeClr>
                </a:solidFill>
              </a:rPr>
              <a:t>- postal address-433 210, Ulyanovsk region, R. p. </a:t>
            </a:r>
            <a:r>
              <a:rPr lang="en-US" sz="2000" b="1" dirty="0" err="1">
                <a:solidFill>
                  <a:schemeClr val="bg2">
                    <a:lumMod val="10000"/>
                  </a:schemeClr>
                </a:solidFill>
              </a:rPr>
              <a:t>Karsun</a:t>
            </a:r>
            <a:r>
              <a:rPr lang="en-US" sz="2000" b="1" dirty="0">
                <a:solidFill>
                  <a:schemeClr val="bg2">
                    <a:lumMod val="10000"/>
                  </a:schemeClr>
                </a:solidFill>
              </a:rPr>
              <a:t>, PL. 30 years of Victory 6</a:t>
            </a:r>
            <a:r>
              <a:rPr lang="en-US" sz="2000" b="1" dirty="0" smtClean="0">
                <a:solidFill>
                  <a:schemeClr val="bg2">
                    <a:lumMod val="10000"/>
                  </a:schemeClr>
                </a:solidFill>
              </a:rPr>
              <a:t>;</a:t>
            </a:r>
            <a:endParaRPr lang="ru-RU" sz="2000" b="1" dirty="0" smtClean="0">
              <a:solidFill>
                <a:schemeClr val="bg2">
                  <a:lumMod val="10000"/>
                </a:schemeClr>
              </a:solidFill>
            </a:endParaRPr>
          </a:p>
          <a:p>
            <a:r>
              <a:rPr lang="en-US" sz="2000" b="1" dirty="0" smtClean="0">
                <a:solidFill>
                  <a:schemeClr val="bg2">
                    <a:lumMod val="10000"/>
                  </a:schemeClr>
                </a:solidFill>
              </a:rPr>
              <a:t>- </a:t>
            </a:r>
            <a:r>
              <a:rPr lang="en-US" sz="2000" b="1" dirty="0">
                <a:solidFill>
                  <a:schemeClr val="bg2">
                    <a:lumMod val="10000"/>
                  </a:schemeClr>
                </a:solidFill>
              </a:rPr>
              <a:t>telephone (Fax) - 884 (246) - 2-34-04,                                </a:t>
            </a:r>
            <a:endParaRPr lang="ru-RU" sz="2000" b="1" dirty="0" smtClean="0">
              <a:solidFill>
                <a:schemeClr val="bg2">
                  <a:lumMod val="10000"/>
                </a:schemeClr>
              </a:solidFill>
            </a:endParaRPr>
          </a:p>
          <a:p>
            <a:r>
              <a:rPr lang="en-US" sz="2000" b="1" dirty="0" smtClean="0">
                <a:solidFill>
                  <a:schemeClr val="bg2">
                    <a:lumMod val="10000"/>
                  </a:schemeClr>
                </a:solidFill>
              </a:rPr>
              <a:t>  </a:t>
            </a:r>
            <a:r>
              <a:rPr lang="en-US" sz="2000" b="1" dirty="0">
                <a:solidFill>
                  <a:schemeClr val="bg2">
                    <a:lumMod val="10000"/>
                  </a:schemeClr>
                </a:solidFill>
              </a:rPr>
              <a:t>884(246) - 2-50-25                                     </a:t>
            </a:r>
            <a:endParaRPr lang="ru-RU" sz="2000" b="1" dirty="0" smtClean="0">
              <a:solidFill>
                <a:schemeClr val="bg2">
                  <a:lumMod val="10000"/>
                </a:schemeClr>
              </a:solidFill>
            </a:endParaRPr>
          </a:p>
          <a:p>
            <a:r>
              <a:rPr lang="en-US" sz="2000" b="1" dirty="0" smtClean="0">
                <a:solidFill>
                  <a:schemeClr val="bg2">
                    <a:lumMod val="10000"/>
                  </a:schemeClr>
                </a:solidFill>
              </a:rPr>
              <a:t>+</a:t>
            </a:r>
            <a:r>
              <a:rPr lang="en-US" sz="2000" b="1" dirty="0">
                <a:solidFill>
                  <a:schemeClr val="bg2">
                    <a:lumMod val="10000"/>
                  </a:schemeClr>
                </a:solidFill>
              </a:rPr>
              <a:t>79020028934e-mail: crpkarsun@mail.ru, </a:t>
            </a:r>
            <a:r>
              <a:rPr lang="en-US" sz="2000" b="1" dirty="0" smtClean="0">
                <a:solidFill>
                  <a:schemeClr val="bg2">
                    <a:lumMod val="10000"/>
                  </a:schemeClr>
                </a:solidFill>
                <a:hlinkClick r:id="rId2"/>
              </a:rPr>
              <a:t>econom@karsunmo.ru</a:t>
            </a:r>
            <a:endParaRPr lang="ru-RU" sz="2000" b="1" dirty="0" smtClean="0">
              <a:solidFill>
                <a:schemeClr val="bg2">
                  <a:lumMod val="10000"/>
                </a:schemeClr>
              </a:solidFill>
            </a:endParaRPr>
          </a:p>
          <a:p>
            <a:r>
              <a:rPr lang="en-US" sz="2000" b="1" dirty="0" smtClean="0">
                <a:solidFill>
                  <a:schemeClr val="bg2">
                    <a:lumMod val="10000"/>
                  </a:schemeClr>
                </a:solidFill>
              </a:rPr>
              <a:t>Website</a:t>
            </a:r>
            <a:r>
              <a:rPr lang="en-US" sz="2000" b="1" dirty="0">
                <a:solidFill>
                  <a:schemeClr val="bg2">
                    <a:lumMod val="10000"/>
                  </a:schemeClr>
                </a:solidFill>
              </a:rPr>
              <a:t>: www.karsunmo.ru</a:t>
            </a:r>
            <a:endParaRPr lang="ru-RU" sz="2000" b="1" dirty="0" smtClean="0">
              <a:solidFill>
                <a:schemeClr val="bg2">
                  <a:lumMod val="10000"/>
                </a:schemeClr>
              </a:solidFill>
            </a:endParaRPr>
          </a:p>
          <a:p>
            <a:pPr>
              <a:buNone/>
            </a:pPr>
            <a:endParaRPr lang="ru-RU" sz="2000" dirty="0" smtClean="0"/>
          </a:p>
          <a:p>
            <a:pPr>
              <a:buNone/>
            </a:pPr>
            <a:endParaRPr lang="ru-RU" sz="2000" dirty="0" smtClean="0"/>
          </a:p>
          <a:p>
            <a:pPr>
              <a:buNone/>
            </a:pPr>
            <a:endParaRPr lang="ru-RU" sz="2000" dirty="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1E1E1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1198</TotalTime>
  <Words>1833</Words>
  <Application>Microsoft Office PowerPoint</Application>
  <PresentationFormat>Экран (4:3)</PresentationFormat>
  <Paragraphs>117</Paragraphs>
  <Slides>32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Поток</vt:lpstr>
      <vt:lpstr>Презентация PowerPoint</vt:lpstr>
      <vt:lpstr>Head  of administration of the Municipal formation "Karsunsky district" of the Ulyanovsk region Chubarov Vladimir Borisovich          </vt:lpstr>
      <vt:lpstr>Презентация PowerPoint</vt:lpstr>
      <vt:lpstr>Here, as in other frontier fortresses, were our ancestors, protecting it from the raids of the nomads of the Eastern frontiers of Muscovy. They mastered the rich and vast Volga region, founded cities and villages. Since 1647, Karsun counts its history, pouring a small stream into the turbulent history of great Russia.     </vt:lpstr>
      <vt:lpstr>Geographical location </vt:lpstr>
      <vt:lpstr>Attractions R. p. Karsun </vt:lpstr>
      <vt:lpstr>General information on the area</vt:lpstr>
      <vt:lpstr>Health</vt:lpstr>
      <vt:lpstr>The main specialized medical institution - sanatorium "Sosnovka" was opened in may 1948 for the treatment of patients with bone and joint tuberculosis, chronic osteomyelitis, non-inflammatory diseases of the bone and joint system. The sanatorium is designed for 110 beds.</vt:lpstr>
      <vt:lpstr>Education</vt:lpstr>
      <vt:lpstr>Education</vt:lpstr>
      <vt:lpstr>Education</vt:lpstr>
      <vt:lpstr>Sport</vt:lpstr>
      <vt:lpstr> Sports and recreation complex "TRIUMPH»</vt:lpstr>
      <vt:lpstr>Arts and culture</vt:lpstr>
      <vt:lpstr>More than 300 students of the Karsun school of art have become winners of international competitions and exhibitions, 24 gold and silver medals. The students ' works are exhibited in museums in 16 countries, 17 works are exhibited at the UN headquarters in new York. Seven students-fellows of the Ministry of culture, four-winners of the award. A. A. Plastov.                      </vt:lpstr>
      <vt:lpstr>                           It has become a good tradition to celebrate Pushkin's day - "poetry Festival" in the Language Park on the first Sunday of June every year. In the district house of culture there are such creative teams as the Karsun Russian folk choir, the orchestra of Russian folk instruments, the dance group "Druzhba", the Studio of decorative and applied art "laces", the choir of veterans of war and labor.  </vt:lpstr>
      <vt:lpstr>Resources of the area    </vt:lpstr>
      <vt:lpstr>Water resources management</vt:lpstr>
      <vt:lpstr>Forest resources</vt:lpstr>
      <vt:lpstr>Folk craft</vt:lpstr>
      <vt:lpstr>    Since ancient times, the village of Sosnovka is famous for its carpenters who traveled half of Russia, leaving behind a trail in the form of skillfully cut towers, churches. This fishery is not forgotten today. 6 crews continue the work of the ancestors. They perform work of the highest degree of complexity. Many celebrities are considered prestigious to have a house, cut down by Sosnowski and masters.                </vt:lpstr>
      <vt:lpstr>10 reasons for investing in " Karsun district»</vt:lpstr>
      <vt:lpstr>      Investment platform OP LLC " TD " A and rainbow"        </vt:lpstr>
      <vt:lpstr>Презентация PowerPoint</vt:lpstr>
      <vt:lpstr>Invest investment site of the former Federal state unitary enterprise "Ulyanovskvodokanal»</vt:lpstr>
      <vt:lpstr> Transformer substation KTP 630 kVA, access roads-asphalt concrete pavement, water supply with a diameter of 100 m, gas supply in the future in 2015. -2016.</vt:lpstr>
      <vt:lpstr>Investment site "poultry Farm»</vt:lpstr>
      <vt:lpstr>Investment platform "Techplastic»</vt:lpstr>
      <vt:lpstr>Investment platform "textile worker of the Volga region»</vt:lpstr>
      <vt:lpstr>Investment platform for the placement of  " wind Farm»</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МО Карсунский район Ульяновская область</dc:title>
  <dc:creator>ЦРП</dc:creator>
  <cp:lastModifiedBy>KrakeN</cp:lastModifiedBy>
  <cp:revision>78</cp:revision>
  <dcterms:created xsi:type="dcterms:W3CDTF">2014-11-16T21:09:46Z</dcterms:created>
  <dcterms:modified xsi:type="dcterms:W3CDTF">2018-09-19T04:52:25Z</dcterms:modified>
</cp:coreProperties>
</file>