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1" r:id="rId2"/>
    <p:sldId id="262" r:id="rId3"/>
    <p:sldId id="305" r:id="rId4"/>
    <p:sldId id="306" r:id="rId5"/>
    <p:sldId id="307" r:id="rId6"/>
    <p:sldId id="317" r:id="rId7"/>
    <p:sldId id="348" r:id="rId8"/>
    <p:sldId id="310" r:id="rId9"/>
    <p:sldId id="346" r:id="rId10"/>
    <p:sldId id="343" r:id="rId11"/>
    <p:sldId id="344" r:id="rId12"/>
    <p:sldId id="347" r:id="rId13"/>
    <p:sldId id="349" r:id="rId14"/>
    <p:sldId id="350" r:id="rId15"/>
  </p:sldIdLst>
  <p:sldSz cx="9144000" cy="6858000" type="screen4x3"/>
  <p:notesSz cx="6761163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99" autoAdjust="0"/>
    <p:restoredTop sz="94153" autoAdjust="0"/>
  </p:normalViewPr>
  <p:slideViewPr>
    <p:cSldViewPr>
      <p:cViewPr>
        <p:scale>
          <a:sx n="100" d="100"/>
          <a:sy n="100" d="100"/>
        </p:scale>
        <p:origin x="-1914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4032" y="-96"/>
      </p:cViewPr>
      <p:guideLst>
        <p:guide orient="horz" pos="3131"/>
        <p:guide pos="2129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image" Target="../media/image6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image" Target="../media/image9.emf"/><Relationship Id="rId4" Type="http://schemas.openxmlformats.org/officeDocument/2006/relationships/image" Target="../media/image12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E33D08-0CD3-45EE-AD7C-CC2125AED654}" type="datetimeFigureOut">
              <a:rPr lang="ru-RU" smtClean="0"/>
              <a:t>14.07.2022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4FA4C7-43B1-4F3E-80C5-3109AB11AE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5452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050" y="0"/>
            <a:ext cx="293052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4C6E400-9423-4E91-9C0B-F4FB11472F5F}" type="datetimeFigureOut">
              <a:rPr lang="ru-RU"/>
              <a:pPr>
                <a:defRPr/>
              </a:pPr>
              <a:t>14.07.2022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46125"/>
            <a:ext cx="4967287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275" y="4722813"/>
            <a:ext cx="5408613" cy="44735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050" y="9444038"/>
            <a:ext cx="293052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977172F6-92CD-4199-A1B5-9C025432AC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6835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21508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55BE9FD-53CE-48EA-BE84-1643EADC0063}" type="slidenum">
              <a:rPr lang="ru-RU" smtClean="0"/>
              <a:pPr>
                <a:defRPr/>
              </a:pPr>
              <a:t>4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0ECDD38-1E06-4D84-BE8E-AB43D91E8B8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537EB-A27B-4A04-B598-0B82431C4F60}" type="datetimeFigureOut">
              <a:rPr lang="ru-RU"/>
              <a:pPr>
                <a:defRPr/>
              </a:pPr>
              <a:t>14.07.2022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3F33F-6443-4E14-9C6E-02D30CB558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274D5-10CF-4CA8-B1F1-7B846B38274F}" type="datetimeFigureOut">
              <a:rPr lang="ru-RU"/>
              <a:pPr>
                <a:defRPr/>
              </a:pPr>
              <a:t>14.07.2022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C691-F2D0-42FC-9CF9-830D2778A1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CB74F-FAE8-4B58-A99A-693DCEFC4C59}" type="datetimeFigureOut">
              <a:rPr lang="ru-RU"/>
              <a:pPr>
                <a:defRPr/>
              </a:pPr>
              <a:t>14.07.2022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C4DF2-C2E7-49F6-ADC3-85A1A6C7F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3AA9E-9844-4CEF-947E-38283BEAFF0E}" type="datetimeFigureOut">
              <a:rPr lang="ru-RU"/>
              <a:pPr>
                <a:defRPr/>
              </a:pPr>
              <a:t>14.07.2022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10F18-70F1-4C8A-ADE9-8BE82B054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143FA6-2A27-417B-B494-14F9488757EE}" type="datetimeFigureOut">
              <a:rPr lang="ru-RU"/>
              <a:pPr>
                <a:defRPr/>
              </a:pPr>
              <a:t>14.07.2022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1CA46-1E5E-4031-8D0A-5C981A0E6A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A16837-1154-4C16-B380-F1B3DA2D19DC}" type="datetimeFigureOut">
              <a:rPr lang="ru-RU"/>
              <a:pPr>
                <a:defRPr/>
              </a:pPr>
              <a:t>14.07.2022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5B882-04BA-4244-9DC7-45365B8E7B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E7422B-B0AA-4CE9-9820-E2B04851EBBF}" type="datetimeFigureOut">
              <a:rPr lang="ru-RU"/>
              <a:pPr>
                <a:defRPr/>
              </a:pPr>
              <a:t>14.07.2022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EF477-F0CC-4DEC-A85A-3B17B20232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F7B3F0-8EA7-46FB-BF3B-7861CDA05179}" type="datetimeFigureOut">
              <a:rPr lang="ru-RU"/>
              <a:pPr>
                <a:defRPr/>
              </a:pPr>
              <a:t>14.07.2022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8658D-0C4E-4E80-B05C-E089564461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FF6D91-9062-49B3-ABC8-99279E3F3F77}" type="datetimeFigureOut">
              <a:rPr lang="ru-RU"/>
              <a:pPr>
                <a:defRPr/>
              </a:pPr>
              <a:t>14.07.2022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F03A58-1C56-47BF-BD48-169A91FC66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2D59-A915-4616-977C-E79501663C12}" type="datetimeFigureOut">
              <a:rPr lang="ru-RU"/>
              <a:pPr>
                <a:defRPr/>
              </a:pPr>
              <a:t>14.07.2022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09403A-9D42-4B42-9159-6AD91F5B88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BB3C6-8B06-4401-89CB-A3343337307D}" type="datetimeFigureOut">
              <a:rPr lang="ru-RU"/>
              <a:pPr>
                <a:defRPr/>
              </a:pPr>
              <a:t>14.07.2022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FC5BE-D76A-4B62-9C68-0FF9FF93B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196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8197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4B6177-2BBC-4887-A6FF-2F13474833D9}" type="datetimeFigureOut">
              <a:rPr lang="ru-RU"/>
              <a:pPr>
                <a:defRPr/>
              </a:pPr>
              <a:t>14.07.2022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CFF40F-B1A9-4DA3-8189-4555A8E7E4A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8201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5643" r:id="rId1"/>
    <p:sldLayoutId id="2147485635" r:id="rId2"/>
    <p:sldLayoutId id="2147485644" r:id="rId3"/>
    <p:sldLayoutId id="2147485636" r:id="rId4"/>
    <p:sldLayoutId id="2147485637" r:id="rId5"/>
    <p:sldLayoutId id="2147485638" r:id="rId6"/>
    <p:sldLayoutId id="2147485639" r:id="rId7"/>
    <p:sldLayoutId id="2147485640" r:id="rId8"/>
    <p:sldLayoutId id="2147485645" r:id="rId9"/>
    <p:sldLayoutId id="2147485641" r:id="rId10"/>
    <p:sldLayoutId id="214748564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_____Microsoft_Excel_97-20032.xls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.emf"/><Relationship Id="rId4" Type="http://schemas.openxmlformats.org/officeDocument/2006/relationships/oleObject" Target="../embeddings/_____Microsoft_Excel_97-20033.xls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4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emf"/><Relationship Id="rId5" Type="http://schemas.openxmlformats.org/officeDocument/2006/relationships/oleObject" Target="../embeddings/_____Microsoft_Excel_97-20035.xls"/><Relationship Id="rId4" Type="http://schemas.openxmlformats.org/officeDocument/2006/relationships/image" Target="../media/image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6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oleObject" Target="../embeddings/_____Microsoft_Excel_97-20037.xls"/><Relationship Id="rId7" Type="http://schemas.openxmlformats.org/officeDocument/2006/relationships/oleObject" Target="../embeddings/_____Microsoft_Excel_97-20039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emf"/><Relationship Id="rId5" Type="http://schemas.openxmlformats.org/officeDocument/2006/relationships/oleObject" Target="../embeddings/_____Microsoft_Excel_97-20038.xls"/><Relationship Id="rId10" Type="http://schemas.openxmlformats.org/officeDocument/2006/relationships/image" Target="../media/image12.emf"/><Relationship Id="rId4" Type="http://schemas.openxmlformats.org/officeDocument/2006/relationships/image" Target="../media/image9.emf"/><Relationship Id="rId9" Type="http://schemas.openxmlformats.org/officeDocument/2006/relationships/oleObject" Target="../embeddings/_____Microsoft_Excel_97-200310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4.e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_____Microsoft_Excel_97-200312.xls"/><Relationship Id="rId5" Type="http://schemas.openxmlformats.org/officeDocument/2006/relationships/image" Target="../media/image13.emf"/><Relationship Id="rId4" Type="http://schemas.openxmlformats.org/officeDocument/2006/relationships/oleObject" Target="../embeddings/_____Microsoft_Excel_97-200311.xls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Excel_97-200313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5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652838"/>
          </a:xfrm>
        </p:spPr>
        <p:txBody>
          <a:bodyPr/>
          <a:lstStyle/>
          <a:p>
            <a:pPr algn="ctr"/>
            <a:r>
              <a:rPr lang="ru-RU" smtClean="0"/>
              <a:t/>
            </a:r>
            <a:br>
              <a:rPr lang="ru-RU" smtClean="0"/>
            </a:br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defRPr/>
            </a:pPr>
            <a:endParaRPr lang="ru-RU" dirty="0" smtClean="0"/>
          </a:p>
          <a:p>
            <a:pPr algn="ctr">
              <a:buFont typeface="Wingdings 2" pitchFamily="18" charset="2"/>
              <a:buNone/>
              <a:defRPr/>
            </a:pPr>
            <a:r>
              <a:rPr lang="ru-RU" dirty="0" smtClean="0"/>
              <a:t> </a:t>
            </a: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Исполнение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 муниципального образования «Карсунский район»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Ульяновской области 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dirty="0" smtClean="0">
                <a:solidFill>
                  <a:schemeClr val="accent1">
                    <a:lumMod val="50000"/>
                  </a:schemeClr>
                </a:solidFill>
              </a:rPr>
              <a:t>за  январь-июнь 2022 года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200" b="1" i="1" dirty="0" smtClean="0">
              <a:latin typeface="Book Antiqu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3152775"/>
          </a:xfrm>
        </p:spPr>
        <p:txBody>
          <a:bodyPr/>
          <a:lstStyle/>
          <a:p>
            <a:pPr algn="ctr">
              <a:defRPr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00125"/>
            <a:ext cx="8229600" cy="5324475"/>
          </a:xfrm>
        </p:spPr>
        <p:txBody>
          <a:bodyPr/>
          <a:lstStyle/>
          <a:p>
            <a:pPr algn="ctr">
              <a:defRPr/>
            </a:pPr>
            <a:endParaRPr lang="ru-RU" sz="2800" i="1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Основные параметры исполнения  консолидированного бюджета</a:t>
            </a:r>
          </a:p>
          <a:p>
            <a:pPr algn="ctr">
              <a:buFont typeface="Wingdings 2" pitchFamily="18" charset="2"/>
              <a:buNone/>
              <a:defRPr/>
            </a:pPr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  январь-июнь 2022 года </a:t>
            </a:r>
          </a:p>
          <a:p>
            <a:pPr algn="ctr">
              <a:buFont typeface="Wingdings 2" pitchFamily="18" charset="2"/>
              <a:buNone/>
              <a:defRPr/>
            </a:pPr>
            <a:endParaRPr lang="ru-RU" sz="3600" b="1" i="1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 297390,4 </a:t>
            </a:r>
            <a:r>
              <a:rPr lang="ru-RU" sz="3600" b="1" i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 312475,6 тыс.руб. </a:t>
            </a:r>
          </a:p>
          <a:p>
            <a:pPr algn="ctr">
              <a:defRPr/>
            </a:pPr>
            <a:r>
              <a:rPr lang="ru-RU" sz="3600" b="1" i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 15085,2 </a:t>
            </a:r>
            <a:r>
              <a:rPr lang="ru-RU" sz="3600" b="1" i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Текст 4"/>
          <p:cNvSpPr>
            <a:spLocks noGrp="1"/>
          </p:cNvSpPr>
          <p:nvPr>
            <p:ph type="body" idx="1"/>
          </p:nvPr>
        </p:nvSpPr>
        <p:spPr>
          <a:xfrm>
            <a:off x="428625" y="1000125"/>
            <a:ext cx="7772400" cy="4429125"/>
          </a:xfrm>
        </p:spPr>
        <p:txBody>
          <a:bodyPr/>
          <a:lstStyle/>
          <a:p>
            <a:endParaRPr lang="ru-RU" smtClean="0"/>
          </a:p>
        </p:txBody>
      </p:sp>
      <p:graphicFrame>
        <p:nvGraphicFramePr>
          <p:cNvPr id="1026" name="Диаграмма 5"/>
          <p:cNvGraphicFramePr>
            <a:graphicFrameLocks/>
          </p:cNvGraphicFramePr>
          <p:nvPr/>
        </p:nvGraphicFramePr>
        <p:xfrm>
          <a:off x="395288" y="908050"/>
          <a:ext cx="8353425" cy="5329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06" r:id="rId3" imgW="8352244" imgH="5328366" progId="Excel.Sheet.8">
                  <p:embed/>
                </p:oleObj>
              </mc:Choice>
              <mc:Fallback>
                <p:oleObj r:id="rId3" imgW="8352244" imgH="5328366" progId="Excel.Sheet.8">
                  <p:embed/>
                  <p:pic>
                    <p:nvPicPr>
                      <p:cNvPr id="0" name="Диаграмма 5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908050"/>
                        <a:ext cx="8353425" cy="5329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TextBox 4"/>
          <p:cNvSpPr txBox="1">
            <a:spLocks noChangeArrowheads="1"/>
          </p:cNvSpPr>
          <p:nvPr/>
        </p:nvSpPr>
        <p:spPr bwMode="auto">
          <a:xfrm>
            <a:off x="4714875" y="2143125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61109095"/>
              </p:ext>
            </p:extLst>
          </p:nvPr>
        </p:nvGraphicFramePr>
        <p:xfrm>
          <a:off x="323850" y="260350"/>
          <a:ext cx="8782050" cy="461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07" name="Лист" r:id="rId5" imgW="6943585" imgH="2466816" progId="Excel.Sheet.8">
                  <p:embed/>
                </p:oleObj>
              </mc:Choice>
              <mc:Fallback>
                <p:oleObj name="Лист" r:id="rId5" imgW="6943585" imgH="246681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260350"/>
                        <a:ext cx="8782050" cy="4610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52165796"/>
              </p:ext>
            </p:extLst>
          </p:nvPr>
        </p:nvGraphicFramePr>
        <p:xfrm>
          <a:off x="104775" y="779463"/>
          <a:ext cx="8843963" cy="5016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32" name="Лист" r:id="rId4" imgW="7696110" imgH="4372142" progId="Excel.Sheet.8">
                  <p:embed/>
                </p:oleObj>
              </mc:Choice>
              <mc:Fallback>
                <p:oleObj name="Лист" r:id="rId4" imgW="7696110" imgH="4372142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775" y="779463"/>
                        <a:ext cx="8843963" cy="5016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620688"/>
            <a:ext cx="7772400" cy="936104"/>
          </a:xfrm>
          <a:extLst/>
        </p:spPr>
        <p:txBody>
          <a:bodyPr/>
          <a:lstStyle/>
          <a:p>
            <a:pPr algn="ctr">
              <a:defRPr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Динамика 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поступления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налоговых и неналоговых доходов за январь-июнь 2021 года и 2022 года </a:t>
            </a:r>
            <a:r>
              <a:rPr lang="ru-RU" sz="1800" dirty="0" smtClean="0">
                <a:solidFill>
                  <a:schemeClr val="accent1">
                    <a:lumMod val="75000"/>
                  </a:schemeClr>
                </a:solidFill>
              </a:rPr>
              <a:t>(в тыс.руб.)</a:t>
            </a:r>
            <a:endParaRPr lang="ru-RU" sz="1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3074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09790321"/>
              </p:ext>
            </p:extLst>
          </p:nvPr>
        </p:nvGraphicFramePr>
        <p:xfrm>
          <a:off x="4859338" y="2349500"/>
          <a:ext cx="3797300" cy="227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46" name="Лист" r:id="rId3" imgW="2581241" imgH="1514337" progId="Excel.Sheet.8">
                  <p:embed/>
                </p:oleObj>
              </mc:Choice>
              <mc:Fallback>
                <p:oleObj name="Лист" r:id="rId3" imgW="2581241" imgH="1514337" progId="Excel.Sheet.8">
                  <p:embed/>
                  <p:pic>
                    <p:nvPicPr>
                      <p:cNvPr id="0" name="Диаграмма 7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59338" y="2349500"/>
                        <a:ext cx="3797300" cy="22764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5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81117887"/>
              </p:ext>
            </p:extLst>
          </p:nvPr>
        </p:nvGraphicFramePr>
        <p:xfrm>
          <a:off x="611188" y="2349500"/>
          <a:ext cx="3887787" cy="23036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47" name="Лист" r:id="rId5" imgW="1971641" imgH="1047609" progId="Excel.Sheet.8">
                  <p:embed/>
                </p:oleObj>
              </mc:Choice>
              <mc:Fallback>
                <p:oleObj name="Лист" r:id="rId5" imgW="1971641" imgH="1047609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2349500"/>
                        <a:ext cx="3887787" cy="2303636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35018711"/>
              </p:ext>
            </p:extLst>
          </p:nvPr>
        </p:nvGraphicFramePr>
        <p:xfrm>
          <a:off x="323528" y="548681"/>
          <a:ext cx="8758560" cy="34563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87" name="Лист" r:id="rId3" imgW="6981814" imgH="771697" progId="Excel.Sheet.8">
                  <p:embed/>
                </p:oleObj>
              </mc:Choice>
              <mc:Fallback>
                <p:oleObj name="Лист" r:id="rId3" imgW="6981814" imgH="771697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528" y="548681"/>
                        <a:ext cx="8758560" cy="345638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225" y="214290"/>
            <a:ext cx="7772400" cy="857256"/>
          </a:xfrm>
        </p:spPr>
        <p:txBody>
          <a:bodyPr/>
          <a:lstStyle/>
          <a:p>
            <a:pPr algn="ctr">
              <a:defRPr/>
            </a:pPr>
            <a:r>
              <a:rPr lang="ru-RU" sz="1800" dirty="0" smtClean="0">
                <a:solidFill>
                  <a:srgbClr val="C00000"/>
                </a:solidFill>
              </a:rPr>
              <a:t>Исполнение по безвозмездным поступлениям за </a:t>
            </a:r>
            <a:r>
              <a:rPr lang="ru-RU" sz="1800" dirty="0" smtClean="0">
                <a:solidFill>
                  <a:srgbClr val="C00000"/>
                </a:solidFill>
              </a:rPr>
              <a:t>январь-июнь</a:t>
            </a:r>
            <a:r>
              <a:rPr lang="ru-RU" sz="1800" dirty="0" smtClean="0">
                <a:solidFill>
                  <a:srgbClr val="C00000"/>
                </a:solidFill>
              </a:rPr>
              <a:t/>
            </a:r>
            <a:br>
              <a:rPr lang="ru-RU" sz="1800" dirty="0" smtClean="0">
                <a:solidFill>
                  <a:srgbClr val="C00000"/>
                </a:solidFill>
              </a:rPr>
            </a:br>
            <a:r>
              <a:rPr lang="ru-RU" sz="1800" dirty="0" smtClean="0">
                <a:solidFill>
                  <a:srgbClr val="C00000"/>
                </a:solidFill>
              </a:rPr>
              <a:t> 2022 года (тыс. руб.) </a:t>
            </a:r>
            <a:endParaRPr lang="ru-RU" sz="1800" dirty="0">
              <a:solidFill>
                <a:srgbClr val="C00000"/>
              </a:solidFill>
            </a:endParaRPr>
          </a:p>
        </p:txBody>
      </p:sp>
      <p:sp>
        <p:nvSpPr>
          <p:cNvPr id="14339" name="Текст 2"/>
          <p:cNvSpPr>
            <a:spLocks noGrp="1"/>
          </p:cNvSpPr>
          <p:nvPr>
            <p:ph type="body" idx="1"/>
          </p:nvPr>
        </p:nvSpPr>
        <p:spPr>
          <a:xfrm>
            <a:off x="530225" y="1214422"/>
            <a:ext cx="7772400" cy="5357850"/>
          </a:xfrm>
        </p:spPr>
        <p:txBody>
          <a:bodyPr/>
          <a:lstStyle/>
          <a:p>
            <a:endParaRPr lang="ru-RU" dirty="0" smtClean="0"/>
          </a:p>
        </p:txBody>
      </p:sp>
      <p:graphicFrame>
        <p:nvGraphicFramePr>
          <p:cNvPr id="26626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41676808"/>
              </p:ext>
            </p:extLst>
          </p:nvPr>
        </p:nvGraphicFramePr>
        <p:xfrm>
          <a:off x="468313" y="1052513"/>
          <a:ext cx="4292600" cy="3484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16" name="Лист" r:id="rId3" imgW="2028900" imgH="952666" progId="Excel.Sheet.8">
                  <p:embed/>
                </p:oleObj>
              </mc:Choice>
              <mc:Fallback>
                <p:oleObj name="Лист" r:id="rId3" imgW="2028900" imgH="95266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1052513"/>
                        <a:ext cx="4292600" cy="348456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627" name="Диаграмма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18797258"/>
              </p:ext>
            </p:extLst>
          </p:nvPr>
        </p:nvGraphicFramePr>
        <p:xfrm>
          <a:off x="4644008" y="1340768"/>
          <a:ext cx="4100513" cy="230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17" name="Лист" r:id="rId5" imgW="2028900" imgH="571462" progId="Excel.Sheet.8">
                  <p:embed/>
                </p:oleObj>
              </mc:Choice>
              <mc:Fallback>
                <p:oleObj name="Лист" r:id="rId5" imgW="2028900" imgH="571462" progId="Excel.Sheet.8">
                  <p:embed/>
                  <p:pic>
                    <p:nvPicPr>
                      <p:cNvPr id="0" name="Picture 3"/>
                      <p:cNvPicPr>
                        <a:picLocks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4008" y="1340768"/>
                        <a:ext cx="4100513" cy="23050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1237768"/>
              </p:ext>
            </p:extLst>
          </p:nvPr>
        </p:nvGraphicFramePr>
        <p:xfrm>
          <a:off x="4572000" y="3933825"/>
          <a:ext cx="3952875" cy="208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18" name="Лист" r:id="rId7" imgW="2019257" imgH="952666" progId="Excel.Sheet.8">
                  <p:embed/>
                </p:oleObj>
              </mc:Choice>
              <mc:Fallback>
                <p:oleObj name="Лист" r:id="rId7" imgW="2019257" imgH="952666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933825"/>
                        <a:ext cx="3952875" cy="208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Объект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50329663"/>
              </p:ext>
            </p:extLst>
          </p:nvPr>
        </p:nvGraphicFramePr>
        <p:xfrm>
          <a:off x="611188" y="3789363"/>
          <a:ext cx="4000500" cy="2614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219" name="Лист" r:id="rId9" imgW="2028900" imgH="762064" progId="Excel.Sheet.8">
                  <p:embed/>
                </p:oleObj>
              </mc:Choice>
              <mc:Fallback>
                <p:oleObj name="Лист" r:id="rId9" imgW="2028900" imgH="762064" progId="Excel.Sheet.8">
                  <p:embed/>
                  <p:pic>
                    <p:nvPicPr>
                      <p:cNvPr id="0" name="Диаграмма 9"/>
                      <p:cNvPicPr>
                        <a:picLocks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188" y="3789363"/>
                        <a:ext cx="4000500" cy="2614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96052858"/>
              </p:ext>
            </p:extLst>
          </p:nvPr>
        </p:nvGraphicFramePr>
        <p:xfrm>
          <a:off x="107950" y="1196975"/>
          <a:ext cx="8763000" cy="426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15" name="Лист" r:id="rId4" imgW="7134386" imgH="2486082" progId="Excel.Sheet.8">
                  <p:embed/>
                </p:oleObj>
              </mc:Choice>
              <mc:Fallback>
                <p:oleObj name="Лист" r:id="rId4" imgW="7134386" imgH="2486082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950" y="1196975"/>
                        <a:ext cx="8763000" cy="4260850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Объект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27765449"/>
              </p:ext>
            </p:extLst>
          </p:nvPr>
        </p:nvGraphicFramePr>
        <p:xfrm>
          <a:off x="107504" y="1340768"/>
          <a:ext cx="8891588" cy="3940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616" name="Лист" r:id="rId6" imgW="7115100" imgH="2085956" progId="Excel.Sheet.8">
                  <p:embed/>
                </p:oleObj>
              </mc:Choice>
              <mc:Fallback>
                <p:oleObj name="Лист" r:id="rId6" imgW="7115100" imgH="2085956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504" y="1340768"/>
                        <a:ext cx="8891588" cy="3940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Диаграмм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8249362"/>
              </p:ext>
            </p:extLst>
          </p:nvPr>
        </p:nvGraphicFramePr>
        <p:xfrm>
          <a:off x="250825" y="981075"/>
          <a:ext cx="8720138" cy="428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568" name="Лист" r:id="rId3" imgW="7258028" imgH="2276558" progId="Excel.Sheet.8">
                  <p:embed/>
                </p:oleObj>
              </mc:Choice>
              <mc:Fallback>
                <p:oleObj name="Лист" r:id="rId3" imgW="7258028" imgH="2276558" progId="Excel.Sheet.8">
                  <p:embed/>
                  <p:pic>
                    <p:nvPicPr>
                      <p:cNvPr id="0" name="Диаграмма 4"/>
                      <p:cNvPicPr>
                        <a:picLocks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981075"/>
                        <a:ext cx="8720138" cy="42830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928687"/>
          </a:xfrm>
        </p:spPr>
        <p:txBody>
          <a:bodyPr/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20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20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</a:t>
            </a:r>
            <a:r>
              <a:rPr lang="ru-RU" sz="2000" b="1" i="1" dirty="0" smtClean="0">
                <a:solidFill>
                  <a:srgbClr val="002060"/>
                </a:solidFill>
              </a:rPr>
              <a:t>январь-июнь </a:t>
            </a:r>
            <a:r>
              <a:rPr lang="ru-RU" sz="2000" b="1" i="1" dirty="0" smtClean="0">
                <a:solidFill>
                  <a:srgbClr val="002060"/>
                </a:solidFill>
              </a:rPr>
              <a:t>2022 года, тыс. руб.</a:t>
            </a:r>
            <a:endParaRPr lang="ru-RU" sz="20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08961911"/>
              </p:ext>
            </p:extLst>
          </p:nvPr>
        </p:nvGraphicFramePr>
        <p:xfrm>
          <a:off x="428625" y="1214438"/>
          <a:ext cx="8358188" cy="53435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43"/>
                <a:gridCol w="6479559"/>
                <a:gridCol w="1509386"/>
              </a:tblGrid>
              <a:tr h="10668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январь-июнь </a:t>
                      </a:r>
                      <a:r>
                        <a:rPr lang="ru-RU" sz="1600" dirty="0" smtClean="0"/>
                        <a:t>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1158343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1. 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«Развитие жилищно-коммунального хозяйства в муниципальном образовании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err="1" smtClean="0"/>
                        <a:t>Карсунский</a:t>
                      </a:r>
                      <a:r>
                        <a:rPr lang="ru-RU" sz="1400" b="1" dirty="0" smtClean="0"/>
                        <a:t> район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b="1" dirty="0" smtClean="0"/>
                        <a:t>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</a:t>
                      </a:r>
                      <a:r>
                        <a:rPr lang="ru-RU" sz="1400" b="1" baseline="0" dirty="0" smtClean="0"/>
                        <a:t> </a:t>
                      </a:r>
                      <a:r>
                        <a:rPr lang="ru-RU" sz="1400" b="1" baseline="0" dirty="0" err="1" smtClean="0"/>
                        <a:t>Карсунского</a:t>
                      </a:r>
                      <a:r>
                        <a:rPr lang="ru-RU" sz="1400" b="1" baseline="0" dirty="0" smtClean="0"/>
                        <a:t> района Ульяновской области </a:t>
                      </a:r>
                      <a:r>
                        <a:rPr lang="ru-RU" sz="1400" b="1" dirty="0" smtClean="0"/>
                        <a:t>на 2019-2023 годы»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568,8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endParaRPr lang="ru-RU" sz="14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газификация населённых пунктов муниципального образования «Карсунский район» и муниципального образования </a:t>
                      </a:r>
                      <a:r>
                        <a:rPr lang="ru-RU" sz="1400" dirty="0" err="1" smtClean="0"/>
                        <a:t>Карсунское</a:t>
                      </a:r>
                      <a:r>
                        <a:rPr lang="ru-RU" sz="1400" dirty="0" smtClean="0"/>
                        <a:t> городское поселение на 2019-2023 годы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81,9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304820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r>
                        <a:rPr lang="ru-RU" sz="1400" dirty="0" smtClean="0"/>
                        <a:t>Организация водоснабжения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lang="ru-RU" sz="14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186,8</a:t>
                      </a:r>
                      <a:endParaRPr lang="ru-RU" sz="1400" dirty="0" smtClean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3425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2.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"Безопасные и качественные дороги местного значения в муниципальном образовании "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Карсунский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район" Ульяновской области и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муниципальное образование </a:t>
                      </a:r>
                      <a:r>
                        <a:rPr lang="ru-RU" sz="1400" b="1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Карсунское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городское поселение </a:t>
                      </a:r>
                      <a:r>
                        <a:rPr lang="ru-RU" sz="1400" b="1" i="0" u="none" strike="noStrike" dirty="0" err="1">
                          <a:latin typeface="Times New Roman" pitchFamily="18" charset="0"/>
                          <a:cs typeface="Times New Roman" pitchFamily="18" charset="0"/>
                        </a:rPr>
                        <a:t>Карсунского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 района Ульяновской области на </a:t>
                      </a:r>
                      <a:r>
                        <a:rPr lang="ru-RU" sz="14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2017-2022 </a:t>
                      </a:r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годы"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5792,6</a:t>
                      </a:r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  <a:tr h="944962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3.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Муниципальная программа "Развитие физической культуры  и спорта в муниципальном образовании "Карсунский район" Ульяновской области и в муниципальном образовании </a:t>
                      </a:r>
                      <a:r>
                        <a:rPr lang="ru-RU" sz="1400" b="1" dirty="0" err="1" smtClean="0"/>
                        <a:t>Карсунское</a:t>
                      </a:r>
                      <a:r>
                        <a:rPr lang="ru-RU" sz="1400" b="1" dirty="0" smtClean="0"/>
                        <a:t> городское поселение  </a:t>
                      </a:r>
                      <a:r>
                        <a:rPr lang="ru-RU" sz="1400" b="1" dirty="0" err="1" smtClean="0"/>
                        <a:t>Карсунского</a:t>
                      </a:r>
                      <a:r>
                        <a:rPr lang="ru-RU" sz="1400" b="1" dirty="0" smtClean="0"/>
                        <a:t> района Ульяновской области на 2018-2022 годы"</a:t>
                      </a:r>
                      <a:endParaRPr lang="ru-RU" sz="14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b="1" dirty="0" smtClean="0">
                          <a:latin typeface="Century" pitchFamily="18" charset="0"/>
                        </a:rPr>
                        <a:t>132,6</a:t>
                      </a:r>
                      <a:endParaRPr lang="ru-RU" sz="1400" b="1" dirty="0" smtClean="0">
                        <a:latin typeface="Century" pitchFamily="18" charset="0"/>
                      </a:endParaRPr>
                    </a:p>
                    <a:p>
                      <a:endParaRPr lang="ru-RU" sz="1400" b="1" dirty="0">
                        <a:latin typeface="Century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857256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/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                 муниципальных программ за </a:t>
            </a:r>
            <a:r>
              <a:rPr lang="ru-RU" sz="1800" b="1" i="1" dirty="0" smtClean="0">
                <a:solidFill>
                  <a:srgbClr val="002060"/>
                </a:solidFill>
              </a:rPr>
              <a:t>январь-июнь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тыс. руб.</a:t>
            </a:r>
            <a:endParaRPr lang="ru-RU" sz="18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0955032"/>
              </p:ext>
            </p:extLst>
          </p:nvPr>
        </p:nvGraphicFramePr>
        <p:xfrm>
          <a:off x="357188" y="1500173"/>
          <a:ext cx="8429625" cy="53339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2724"/>
                <a:gridCol w="6506732"/>
                <a:gridCol w="1500169"/>
              </a:tblGrid>
              <a:tr h="912094"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№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Наименование муниципальной программы</a:t>
                      </a:r>
                      <a:endParaRPr lang="ru-RU" sz="16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январь-июнь </a:t>
                      </a:r>
                      <a:r>
                        <a:rPr lang="ru-RU" sz="1600" dirty="0" smtClean="0"/>
                        <a:t>2022 года</a:t>
                      </a:r>
                      <a:endParaRPr lang="ru-RU" sz="1600" dirty="0"/>
                    </a:p>
                  </a:txBody>
                  <a:tcPr marT="45719" marB="45719"/>
                </a:tc>
              </a:tr>
              <a:tr h="46486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4.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«Развитие молодёжной политики в </a:t>
                      </a:r>
                      <a:r>
                        <a:rPr lang="ru-RU" sz="1300" b="1" dirty="0" err="1" smtClean="0"/>
                        <a:t>Карсунском</a:t>
                      </a:r>
                      <a:r>
                        <a:rPr lang="ru-RU" sz="1300" b="1" dirty="0" smtClean="0"/>
                        <a:t> районе Ульяновской области на 2014-2022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584,4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276014"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в т.ч. подпрограмма «Молодёжь»</a:t>
                      </a:r>
                      <a:endParaRPr lang="ru-RU" sz="130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j-lt"/>
                        </a:rPr>
                        <a:t>30,0</a:t>
                      </a:r>
                      <a:endParaRPr lang="ru-RU" sz="1300" dirty="0">
                        <a:latin typeface="+mj-lt"/>
                      </a:endParaRPr>
                    </a:p>
                  </a:txBody>
                  <a:tcPr marT="45719" marB="45719"/>
                </a:tc>
              </a:tr>
              <a:tr h="65372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5.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 Муниципальная программа «Развитие и модернизация образования в 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 район» Ульяновской области на 2021-2025 годы»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185351,4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в т.ч. организация оздоровления работников бюджетной сферы на территории Ульяновской области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Century" pitchFamily="18" charset="0"/>
                        </a:rPr>
                        <a:t>0</a:t>
                      </a:r>
                      <a:endParaRPr lang="ru-RU" sz="14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900686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получение общедоступного и бесплатного дошкольного, начального общего, основного общего, среднего общего образования, а также общеобразовательных учреждениях дополнительного образования в муниципалитетах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92847,6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290541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на </a:t>
                      </a:r>
                      <a:r>
                        <a:rPr lang="ru-RU" sz="1400" dirty="0" err="1" smtClean="0">
                          <a:latin typeface="+mn-lt"/>
                        </a:rPr>
                        <a:t>софинансирование</a:t>
                      </a:r>
                      <a:r>
                        <a:rPr lang="ru-RU" sz="1400" baseline="0" dirty="0" smtClean="0">
                          <a:latin typeface="+mn-lt"/>
                        </a:rPr>
                        <a:t>  приобретения  школьных автобусов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0,0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493925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ежемесячные денежные выплаты  обучающимся 10-х (11-х) и 11-х (12-х) классов муниципальных общеобразовательных организаций</a:t>
                      </a:r>
                      <a:endParaRPr lang="ru-RU" sz="1400" dirty="0">
                        <a:latin typeface="+mn-lt"/>
                      </a:endParaRPr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48,0</a:t>
                      </a:r>
                    </a:p>
                  </a:txBody>
                  <a:tcPr marT="45721" marB="45721"/>
                </a:tc>
              </a:tr>
              <a:tr h="493923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общедоступного и бесплатного дошкольного образования в муниципальных  дошкольных образовательных учреждениях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19989,1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</a:t>
            </a:r>
            <a:r>
              <a:rPr lang="ru-RU" sz="1800" b="1" i="1" dirty="0" smtClean="0">
                <a:solidFill>
                  <a:srgbClr val="002060"/>
                </a:solidFill>
              </a:rPr>
              <a:t>январь-июнь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02249541"/>
              </p:ext>
            </p:extLst>
          </p:nvPr>
        </p:nvGraphicFramePr>
        <p:xfrm>
          <a:off x="457200" y="1285875"/>
          <a:ext cx="8229600" cy="521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Наименование</a:t>
                      </a:r>
                      <a:r>
                        <a:rPr lang="ru-RU" sz="1800" dirty="0" smtClean="0"/>
                        <a:t> муниципальной программы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/>
                        <a:t>Факт за </a:t>
                      </a:r>
                      <a:r>
                        <a:rPr lang="ru-RU" sz="1600" dirty="0" smtClean="0"/>
                        <a:t>январь-июнь 2022 </a:t>
                      </a:r>
                      <a:r>
                        <a:rPr lang="ru-RU" sz="1600" dirty="0" smtClean="0"/>
                        <a:t>года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+mn-lt"/>
                        </a:rPr>
                        <a:t>обеспечение проезда детей-сирот и детей, оставшихся без попечения родителей, а также лиц из числа детей-сирот и детей, оставшихся без попечения родителей, обучающихся в муниципальных образовательных организациях, на городском, пригородном, в сельской местности на внутрирайонном транспорте (кроме такси), а также проезда один раз в год к месту жительства и обратно к месту обучения</a:t>
                      </a:r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196,1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предоставление бесплатно специальных учебников и учебных пособий, иной учебной литературы, а также услуг </a:t>
                      </a:r>
                      <a:r>
                        <a:rPr lang="ru-RU" sz="1400" dirty="0" err="1" smtClean="0"/>
                        <a:t>сурдопереводчиков</a:t>
                      </a:r>
                      <a:r>
                        <a:rPr lang="ru-RU" sz="1400" dirty="0" smtClean="0"/>
                        <a:t> и </a:t>
                      </a:r>
                      <a:r>
                        <a:rPr lang="ru-RU" sz="1400" dirty="0" err="1" smtClean="0"/>
                        <a:t>тифлосурдопереводчиков</a:t>
                      </a:r>
                      <a:r>
                        <a:rPr lang="ru-RU" sz="1400" dirty="0" smtClean="0"/>
                        <a:t> при получении обучающимися с ограниченными возможностями здоровья образования</a:t>
                      </a:r>
                      <a:endParaRPr lang="ru-RU" sz="1400" dirty="0"/>
                    </a:p>
                  </a:txBody>
                  <a:tcPr marT="45721" marB="45721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0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 marT="45721" marB="45721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получение педагогическими работниками муниципальных образовательных организаций не реже чем один раз в три года дополнительного профессионального образования по профилю педагогической деятельности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Century" pitchFamily="18" charset="0"/>
                        </a:rPr>
                        <a:t>174,9</a:t>
                      </a:r>
                      <a:endParaRPr lang="ru-RU" sz="1300" dirty="0">
                        <a:latin typeface="Century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на реализацию Закона Ульяновской области от </a:t>
                      </a:r>
                      <a:r>
                        <a:rPr lang="ru-RU" sz="1400" smtClean="0">
                          <a:latin typeface="+mn-lt"/>
                        </a:rPr>
                        <a:t>2 октября 2020 </a:t>
                      </a:r>
                      <a:r>
                        <a:rPr lang="ru-RU" sz="1400" dirty="0" smtClean="0">
                          <a:latin typeface="+mn-lt"/>
                        </a:rPr>
                        <a:t>года </a:t>
                      </a:r>
                      <a:r>
                        <a:rPr lang="ru-RU" sz="1400" smtClean="0">
                          <a:latin typeface="+mn-lt"/>
                        </a:rPr>
                        <a:t>№ 103-ЗО </a:t>
                      </a:r>
                      <a:r>
                        <a:rPr lang="ru-RU" sz="1400" dirty="0" smtClean="0">
                          <a:latin typeface="+mn-lt"/>
                        </a:rPr>
                        <a:t>«О мерах социальной поддержки отдельных категорий молодых специалистов на территории Ульяновской области»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88,1</a:t>
                      </a:r>
                      <a:endParaRPr lang="ru-RU" sz="1600" dirty="0" smtClean="0">
                        <a:latin typeface="+mj-lt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071570"/>
          </a:xfrm>
        </p:spPr>
        <p:txBody>
          <a:bodyPr/>
          <a:lstStyle/>
          <a:p>
            <a:pPr algn="ctr"/>
            <a:r>
              <a:rPr lang="ru-RU" sz="18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8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800" b="1" i="1" dirty="0" smtClean="0">
                <a:solidFill>
                  <a:srgbClr val="002060"/>
                </a:solidFill>
              </a:rPr>
              <a:t> район» Ульяновской области, выделенные на </a:t>
            </a:r>
            <a:r>
              <a:rPr lang="ru-RU" sz="1800" b="1" i="1" dirty="0" err="1" smtClean="0">
                <a:solidFill>
                  <a:srgbClr val="002060"/>
                </a:solidFill>
              </a:rPr>
              <a:t>реализа</a:t>
            </a:r>
            <a:r>
              <a:rPr lang="ru-RU" sz="1800" b="1" i="1" dirty="0" smtClean="0">
                <a:solidFill>
                  <a:srgbClr val="002060"/>
                </a:solidFill>
              </a:rPr>
              <a:t> муниципальных программ за январь </a:t>
            </a:r>
            <a:r>
              <a:rPr lang="ru-RU" sz="1800" b="1" i="1" dirty="0" smtClean="0">
                <a:solidFill>
                  <a:srgbClr val="002060"/>
                </a:solidFill>
              </a:rPr>
              <a:t>–июнь </a:t>
            </a:r>
            <a:r>
              <a:rPr lang="ru-RU" sz="1800" b="1" i="1" dirty="0" smtClean="0">
                <a:solidFill>
                  <a:srgbClr val="002060"/>
                </a:solidFill>
              </a:rPr>
              <a:t>2022 года,   </a:t>
            </a:r>
            <a:br>
              <a:rPr lang="ru-RU" sz="1800" b="1" i="1" dirty="0" smtClean="0">
                <a:solidFill>
                  <a:srgbClr val="002060"/>
                </a:solidFill>
              </a:rPr>
            </a:br>
            <a:r>
              <a:rPr lang="ru-RU" sz="1800" b="1" i="1" dirty="0" smtClean="0">
                <a:solidFill>
                  <a:srgbClr val="002060"/>
                </a:solidFill>
              </a:rPr>
              <a:t>тыс. руб.</a:t>
            </a:r>
            <a:endParaRPr lang="ru-RU" sz="1800" dirty="0" smtClean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4805424"/>
              </p:ext>
            </p:extLst>
          </p:nvPr>
        </p:nvGraphicFramePr>
        <p:xfrm>
          <a:off x="457200" y="1285875"/>
          <a:ext cx="8229600" cy="56438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0090"/>
                <a:gridCol w="5429288"/>
                <a:gridCol w="190022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№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Наименование муниципальной программы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Факт за январь  </a:t>
                      </a:r>
                      <a:r>
                        <a:rPr lang="ru-RU" sz="1400" dirty="0" smtClean="0"/>
                        <a:t>-июнь</a:t>
                      </a:r>
                      <a:r>
                        <a:rPr lang="ru-RU" sz="1400" baseline="0" dirty="0" smtClean="0"/>
                        <a:t> </a:t>
                      </a:r>
                      <a:r>
                        <a:rPr lang="ru-RU" sz="1400" dirty="0" smtClean="0"/>
                        <a:t>2022 года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n-lt"/>
                        </a:rPr>
                        <a:t>выплата родителям (законным представителям) детей, посещающих муниципальные и частные образовательные организации, реализующие образовательную программу дошкольного образования, компенсации части внесённой в соответствующие образовательные организации родительской платы за присмотр и уход за детьми</a:t>
                      </a:r>
                      <a:endParaRPr lang="ru-RU" sz="14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+mj-lt"/>
                        </a:rPr>
                        <a:t>1960,8</a:t>
                      </a:r>
                      <a:endParaRPr lang="ru-RU" sz="1400" dirty="0" smtClean="0">
                        <a:latin typeface="+mj-lt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ежемесячные выплаты на содержание ребёнка в семье опекуна (попечителя) и приёмной семье, а также выплаты вознаграждения, причитающегося приёмному родителю</a:t>
                      </a:r>
                      <a:endParaRPr lang="ru-RU" sz="1400" dirty="0"/>
                    </a:p>
                  </a:txBody>
                  <a:tcPr marT="45722" marB="45722"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Century" pitchFamily="18" charset="0"/>
                        </a:rPr>
                        <a:t>8792,8</a:t>
                      </a:r>
                      <a:endParaRPr lang="ru-RU" sz="1200" dirty="0">
                        <a:latin typeface="Century" pitchFamily="18" charset="0"/>
                      </a:endParaRPr>
                    </a:p>
                  </a:txBody>
                  <a:tcPr marT="45722" marB="45722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6.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«Формирование благоприятного инвестиционного климата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 Ульяновской области на 2017-2022 годы»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Cambria" pitchFamily="18" charset="0"/>
                        </a:rPr>
                        <a:t>0,0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7.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"Комплексные меры по обеспечению общественного порядка, противодействию преступности и профилактике правонарушений на территории муниципального образования "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на 2014-2022 годы" 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0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300" b="1" smtClean="0"/>
                        <a:t>8.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"Создание комфортной городской среды в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2020-2024 годы"</a:t>
                      </a:r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3348,6</a:t>
                      </a:r>
                      <a:endParaRPr lang="ru-RU" sz="1300" b="1" dirty="0" smtClean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  <a:tr h="370840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/>
                        <a:t>в т.ч. проект «Народный бюджет-2021»</a:t>
                      </a:r>
                      <a:endParaRPr lang="ru-RU" sz="1300" b="0" dirty="0"/>
                    </a:p>
                  </a:txBody>
                  <a:tcPr marT="45719" marB="45719"/>
                </a:tc>
                <a:tc>
                  <a:txBody>
                    <a:bodyPr/>
                    <a:lstStyle/>
                    <a:p>
                      <a:r>
                        <a:rPr lang="ru-RU" sz="1300" b="0" dirty="0" smtClean="0">
                          <a:latin typeface="Cambria" pitchFamily="18" charset="0"/>
                        </a:rPr>
                        <a:t>0</a:t>
                      </a:r>
                      <a:endParaRPr lang="ru-RU" sz="1300" b="0" dirty="0">
                        <a:latin typeface="Cambria" pitchFamily="18" charset="0"/>
                      </a:endParaRPr>
                    </a:p>
                  </a:txBody>
                  <a:tcPr marT="45719" marB="45719"/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25"/>
          </a:xfrm>
        </p:spPr>
        <p:txBody>
          <a:bodyPr/>
          <a:lstStyle/>
          <a:p>
            <a:pPr algn="ctr"/>
            <a:r>
              <a:rPr lang="ru-RU" sz="1900" b="1" i="1" dirty="0" smtClean="0">
                <a:solidFill>
                  <a:srgbClr val="002060"/>
                </a:solidFill>
              </a:rPr>
              <a:t>Расходы консолидированного бюджета муниципального образования «</a:t>
            </a:r>
            <a:r>
              <a:rPr lang="ru-RU" sz="1900" b="1" i="1" dirty="0" err="1" smtClean="0">
                <a:solidFill>
                  <a:srgbClr val="002060"/>
                </a:solidFill>
              </a:rPr>
              <a:t>Карсунский</a:t>
            </a:r>
            <a:r>
              <a:rPr lang="ru-RU" sz="1900" b="1" i="1" dirty="0" smtClean="0">
                <a:solidFill>
                  <a:srgbClr val="002060"/>
                </a:solidFill>
              </a:rPr>
              <a:t> район» Ульяновской области, выделенные на реализацию муниципальных программ за </a:t>
            </a:r>
            <a:r>
              <a:rPr lang="ru-RU" sz="1900" b="1" i="1" dirty="0" smtClean="0">
                <a:solidFill>
                  <a:srgbClr val="002060"/>
                </a:solidFill>
              </a:rPr>
              <a:t>январь-июнь </a:t>
            </a:r>
            <a:r>
              <a:rPr lang="ru-RU" sz="1900" b="1" i="1" dirty="0" smtClean="0">
                <a:solidFill>
                  <a:srgbClr val="002060"/>
                </a:solidFill>
              </a:rPr>
              <a:t>2022  года, тыс. руб.</a:t>
            </a:r>
            <a:endParaRPr lang="ru-RU" sz="1900" dirty="0" smtClean="0">
              <a:solidFill>
                <a:srgbClr val="002060"/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78556706"/>
              </p:ext>
            </p:extLst>
          </p:nvPr>
        </p:nvGraphicFramePr>
        <p:xfrm>
          <a:off x="214313" y="1049338"/>
          <a:ext cx="8643937" cy="5783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5933"/>
                <a:gridCol w="6824160"/>
                <a:gridCol w="1273844"/>
              </a:tblGrid>
              <a:tr h="883993"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№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Наименование муниципальной программы</a:t>
                      </a:r>
                      <a:endParaRPr lang="ru-RU" sz="1300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dirty="0" smtClean="0"/>
                        <a:t>Факт за январь</a:t>
                      </a:r>
                      <a:r>
                        <a:rPr lang="ru-RU" sz="1300" baseline="0" dirty="0" smtClean="0"/>
                        <a:t> </a:t>
                      </a:r>
                      <a:r>
                        <a:rPr lang="ru-RU" sz="1300" baseline="0" dirty="0" smtClean="0"/>
                        <a:t>–июнь </a:t>
                      </a:r>
                      <a:r>
                        <a:rPr lang="ru-RU" sz="1300" dirty="0" smtClean="0"/>
                        <a:t>2022 года</a:t>
                      </a:r>
                      <a:endParaRPr lang="ru-RU" sz="1300" dirty="0"/>
                    </a:p>
                  </a:txBody>
                  <a:tcPr marT="45729" marB="45729"/>
                </a:tc>
              </a:tr>
              <a:tr h="619284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9.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«Культура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</a:t>
                      </a:r>
                      <a:r>
                        <a:rPr lang="ru-RU" sz="1300" b="1" baseline="0" dirty="0" smtClean="0"/>
                        <a:t> Ульяновской области </a:t>
                      </a:r>
                      <a:r>
                        <a:rPr lang="ru-RU" sz="1300" b="1" dirty="0" smtClean="0"/>
                        <a:t>на 2018-2024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Cambria" pitchFamily="18" charset="0"/>
                        </a:rPr>
                        <a:t>23423,1</a:t>
                      </a:r>
                      <a:endParaRPr lang="ru-RU" sz="1300" b="1" dirty="0">
                        <a:latin typeface="Cambria" pitchFamily="18" charset="0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10.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«Охрана окружающей среды и восстановление природных ресурсов в муниципальном образовании «</a:t>
                      </a:r>
                      <a:r>
                        <a:rPr lang="ru-RU" sz="1300" b="1" dirty="0" err="1" smtClean="0"/>
                        <a:t>Карсунский</a:t>
                      </a:r>
                      <a:r>
                        <a:rPr lang="ru-RU" sz="1300" b="1" dirty="0" smtClean="0"/>
                        <a:t> район» Ульяновской области и муниципальном образовании </a:t>
                      </a:r>
                      <a:r>
                        <a:rPr lang="ru-RU" sz="1300" b="1" dirty="0" err="1" smtClean="0"/>
                        <a:t>Карсунское</a:t>
                      </a:r>
                      <a:r>
                        <a:rPr lang="ru-RU" sz="1300" b="1" dirty="0" smtClean="0"/>
                        <a:t> городское поселение </a:t>
                      </a:r>
                      <a:r>
                        <a:rPr lang="ru-RU" sz="1300" b="1" dirty="0" err="1" smtClean="0"/>
                        <a:t>Карсункого</a:t>
                      </a:r>
                      <a:r>
                        <a:rPr lang="ru-RU" sz="1300" b="1" dirty="0" smtClean="0"/>
                        <a:t> района Ульяновской области на 2014-2023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798187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11.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«Комплексное развитие сельских территорий </a:t>
                      </a:r>
                      <a:r>
                        <a:rPr lang="ru-RU" sz="1300" b="1" dirty="0" err="1" smtClean="0"/>
                        <a:t>Карсунского</a:t>
                      </a:r>
                      <a:r>
                        <a:rPr lang="ru-RU" sz="1300" b="1" dirty="0" smtClean="0"/>
                        <a:t> района Ульяновской области на 2021-2023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831,6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977092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12.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Муниципальная программа «Управление муниципальным имуществом муниципальных образований «Карсунский район» Ульяновской области</a:t>
                      </a:r>
                      <a:r>
                        <a:rPr lang="ru-RU" sz="1300" b="1" baseline="0" dirty="0" smtClean="0"/>
                        <a:t> и </a:t>
                      </a:r>
                      <a:r>
                        <a:rPr lang="ru-RU" sz="1300" b="1" baseline="0" dirty="0" err="1" smtClean="0"/>
                        <a:t>Карсунское</a:t>
                      </a:r>
                      <a:r>
                        <a:rPr lang="ru-RU" sz="1300" b="1" baseline="0" dirty="0" smtClean="0"/>
                        <a:t> городское поселение </a:t>
                      </a:r>
                      <a:r>
                        <a:rPr lang="ru-RU" sz="1300" b="1" baseline="0" dirty="0" err="1" smtClean="0"/>
                        <a:t>Карсунского</a:t>
                      </a:r>
                      <a:r>
                        <a:rPr lang="ru-RU" sz="1300" b="1" baseline="0" dirty="0" smtClean="0"/>
                        <a:t> района Ульяновской области </a:t>
                      </a:r>
                      <a:r>
                        <a:rPr lang="ru-RU" sz="1300" b="1" dirty="0" smtClean="0"/>
                        <a:t>на период с 2018-2023 годы»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j-lt"/>
                        </a:rPr>
                        <a:t>787,2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841670">
                <a:tc>
                  <a:txBody>
                    <a:bodyPr/>
                    <a:lstStyle/>
                    <a:p>
                      <a:r>
                        <a:rPr lang="ru-RU" sz="1300" b="1" dirty="0" smtClean="0"/>
                        <a:t>13.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Муниципальная программа "Развитие градостроительной и архитектурной деятельности на территории муниципального образования "</a:t>
                      </a:r>
                      <a:r>
                        <a:rPr kumimoji="0" lang="ru-RU" sz="13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Карсунский</a:t>
                      </a:r>
                      <a:r>
                        <a:rPr kumimoji="0" lang="ru-RU" sz="13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район" Ульяновской области на 2020-2024 годы"</a:t>
                      </a:r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r>
                        <a:rPr lang="ru-RU" sz="1300" b="1" smtClean="0">
                          <a:latin typeface="+mj-lt"/>
                        </a:rPr>
                        <a:t>0</a:t>
                      </a:r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  <a:tr h="685944"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/>
                    </a:p>
                  </a:txBody>
                  <a:tcPr marT="45729" marB="45729"/>
                </a:tc>
                <a:tc>
                  <a:txBody>
                    <a:bodyPr/>
                    <a:lstStyle/>
                    <a:p>
                      <a:endParaRPr lang="ru-RU" sz="1300" b="1" dirty="0">
                        <a:latin typeface="+mj-lt"/>
                      </a:endParaRPr>
                    </a:p>
                  </a:txBody>
                  <a:tcPr marT="45729" marB="45729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Поток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24837</TotalTime>
  <Words>881</Words>
  <Application>Microsoft Office PowerPoint</Application>
  <PresentationFormat>Экран (4:3)</PresentationFormat>
  <Paragraphs>108</Paragraphs>
  <Slides>14</Slides>
  <Notes>2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Поток</vt:lpstr>
      <vt:lpstr>Лист Microsoft Excel 97-2003</vt:lpstr>
      <vt:lpstr>Лист</vt:lpstr>
      <vt:lpstr> </vt:lpstr>
      <vt:lpstr> </vt:lpstr>
      <vt:lpstr>Презентация PowerPoint</vt:lpstr>
      <vt:lpstr>Презентация PowerPoint</vt:lpstr>
      <vt:lpstr>Динамика поступления налоговых и неналоговых доходов за январь-июнь 2021 года и 2022 года (в тыс.руб.)</vt:lpstr>
      <vt:lpstr>Презентация PowerPoint</vt:lpstr>
      <vt:lpstr>Исполнение по безвозмездным поступлениям за январь-июнь  2022 года (тыс. руб.) </vt:lpstr>
      <vt:lpstr>Презентация PowerPoint</vt:lpstr>
      <vt:lpstr>Презентация PowerPoint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январь-июнь 2022 года, тыс. руб.</vt:lpstr>
      <vt:lpstr>             Расходы консолидированного бюджета муниципального образования «Карсунский район» Ульяновской области, выделенные на реализацию                  муниципальных программ за январь-июнь 2022 года,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январь-июнь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 муниципальных программ за январь –июнь 2022 года,    тыс. руб.</vt:lpstr>
      <vt:lpstr>Расходы консолидированного бюджета муниципального образования «Карсунский район» Ульяновской области, выделенные на реализацию муниципальных программ за январь-июнь 2022  года, тыс. руб.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Структура безвозмездных поступлений в консолидированный бюджет муниципального образования «Карсунский район» за 9 месяцев 2014 года</dc:title>
  <dc:creator>Админ</dc:creator>
  <cp:lastModifiedBy>Natasha</cp:lastModifiedBy>
  <cp:revision>2105</cp:revision>
  <cp:lastPrinted>2022-02-18T09:56:30Z</cp:lastPrinted>
  <dcterms:modified xsi:type="dcterms:W3CDTF">2022-07-14T05:36:29Z</dcterms:modified>
</cp:coreProperties>
</file>