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61" r:id="rId2"/>
    <p:sldId id="262" r:id="rId3"/>
    <p:sldId id="305" r:id="rId4"/>
    <p:sldId id="306" r:id="rId5"/>
    <p:sldId id="307" r:id="rId6"/>
    <p:sldId id="317" r:id="rId7"/>
    <p:sldId id="348" r:id="rId8"/>
    <p:sldId id="310" r:id="rId9"/>
    <p:sldId id="346" r:id="rId10"/>
    <p:sldId id="343" r:id="rId11"/>
    <p:sldId id="344" r:id="rId12"/>
    <p:sldId id="347" r:id="rId13"/>
    <p:sldId id="349" r:id="rId14"/>
    <p:sldId id="350" r:id="rId15"/>
  </p:sldIdLst>
  <p:sldSz cx="9144000" cy="6858000" type="screen4x3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9" autoAdjust="0"/>
    <p:restoredTop sz="94153" autoAdjust="0"/>
  </p:normalViewPr>
  <p:slideViewPr>
    <p:cSldViewPr>
      <p:cViewPr>
        <p:scale>
          <a:sx n="125" d="100"/>
          <a:sy n="125" d="100"/>
        </p:scale>
        <p:origin x="396" y="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Relationship Id="rId4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54C6E400-9423-4E91-9C0B-F4FB11472F5F}" type="datetimeFigureOut">
              <a:rPr lang="ru-RU"/>
              <a:pPr>
                <a:defRPr/>
              </a:pPr>
              <a:t>22.10.2020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977172F6-92CD-4199-A1B5-9C025432AC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46835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A55BE9FD-53CE-48EA-BE84-1643EADC0063}" type="slidenum">
              <a:rPr lang="ru-RU" smtClean="0"/>
              <a:pPr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ECDD38-1E06-4D84-BE8E-AB43D91E8B81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537EB-A27B-4A04-B598-0B82431C4F60}" type="datetimeFigureOut">
              <a:rPr lang="ru-RU"/>
              <a:pPr>
                <a:defRPr/>
              </a:pPr>
              <a:t>22.10.2020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3F33F-6443-4E14-9C6E-02D30CB558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72D59-A915-4616-977C-E79501663C12}" type="datetimeFigureOut">
              <a:rPr lang="ru-RU"/>
              <a:pPr>
                <a:defRPr/>
              </a:pPr>
              <a:t>22.10.2020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9403A-9D42-4B42-9159-6AD91F5B88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BB3C6-8B06-4401-89CB-A3343337307D}" type="datetimeFigureOut">
              <a:rPr lang="ru-RU"/>
              <a:pPr>
                <a:defRPr/>
              </a:pPr>
              <a:t>22.10.2020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FC5BE-D76A-4B62-9C68-0FF9FF93B7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274D5-10CF-4CA8-B1F1-7B846B38274F}" type="datetimeFigureOut">
              <a:rPr lang="ru-RU"/>
              <a:pPr>
                <a:defRPr/>
              </a:pPr>
              <a:t>22.10.2020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6C691-F2D0-42FC-9CF9-830D2778A1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CB74F-FAE8-4B58-A99A-693DCEFC4C59}" type="datetimeFigureOut">
              <a:rPr lang="ru-RU"/>
              <a:pPr>
                <a:defRPr/>
              </a:pPr>
              <a:t>22.10.2020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C4DF2-C2E7-49F6-ADC3-85A1A6C7F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3AA9E-9844-4CEF-947E-38283BEAFF0E}" type="datetimeFigureOut">
              <a:rPr lang="ru-RU"/>
              <a:pPr>
                <a:defRPr/>
              </a:pPr>
              <a:t>22.10.2020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10F18-70F1-4C8A-ADE9-8BE82B054B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43FA6-2A27-417B-B494-14F9488757EE}" type="datetimeFigureOut">
              <a:rPr lang="ru-RU"/>
              <a:pPr>
                <a:defRPr/>
              </a:pPr>
              <a:t>22.10.2020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1CA46-1E5E-4031-8D0A-5C981A0E6A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16837-1154-4C16-B380-F1B3DA2D19DC}" type="datetimeFigureOut">
              <a:rPr lang="ru-RU"/>
              <a:pPr>
                <a:defRPr/>
              </a:pPr>
              <a:t>22.10.2020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5B882-04BA-4244-9DC7-45365B8E7B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7422B-B0AA-4CE9-9820-E2B04851EBBF}" type="datetimeFigureOut">
              <a:rPr lang="ru-RU"/>
              <a:pPr>
                <a:defRPr/>
              </a:pPr>
              <a:t>22.10.2020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EF477-F0CC-4DEC-A85A-3B17B20232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7B3F0-8EA7-46FB-BF3B-7861CDA05179}" type="datetimeFigureOut">
              <a:rPr lang="ru-RU"/>
              <a:pPr>
                <a:defRPr/>
              </a:pPr>
              <a:t>22.10.2020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8658D-0C4E-4E80-B05C-E089564461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F6D91-9062-49B3-ABC8-99279E3F3F77}" type="datetimeFigureOut">
              <a:rPr lang="ru-RU"/>
              <a:pPr>
                <a:defRPr/>
              </a:pPr>
              <a:t>22.10.2020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F03A58-1C56-47BF-BD48-169A91FC66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196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8197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24B6177-2BBC-4887-A6FF-2F13474833D9}" type="datetimeFigureOut">
              <a:rPr lang="ru-RU"/>
              <a:pPr>
                <a:defRPr/>
              </a:pPr>
              <a:t>22.10.2020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4CFF40F-B1A9-4DA3-8189-4555A8E7E4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8201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43" r:id="rId1"/>
    <p:sldLayoutId id="2147485635" r:id="rId2"/>
    <p:sldLayoutId id="2147485644" r:id="rId3"/>
    <p:sldLayoutId id="2147485636" r:id="rId4"/>
    <p:sldLayoutId id="2147485637" r:id="rId5"/>
    <p:sldLayoutId id="2147485638" r:id="rId6"/>
    <p:sldLayoutId id="2147485639" r:id="rId7"/>
    <p:sldLayoutId id="2147485640" r:id="rId8"/>
    <p:sldLayoutId id="2147485645" r:id="rId9"/>
    <p:sldLayoutId id="2147485641" r:id="rId10"/>
    <p:sldLayoutId id="21474856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2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_____Microsoft_Office_Excel_97-20033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4.xls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_____Microsoft_Office_Excel_97-20035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6.xls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7.xls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_____Microsoft_Office_Excel_97-200310.xls"/><Relationship Id="rId5" Type="http://schemas.openxmlformats.org/officeDocument/2006/relationships/oleObject" Target="../embeddings/_____Microsoft_Office_Excel_97-20039.xls"/><Relationship Id="rId4" Type="http://schemas.openxmlformats.org/officeDocument/2006/relationships/oleObject" Target="../embeddings/_____Microsoft_Office_Excel_97-20038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_____Microsoft_Office_Excel_97-200311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2.xls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3652838"/>
          </a:xfrm>
        </p:spPr>
        <p:txBody>
          <a:bodyPr/>
          <a:lstStyle/>
          <a:p>
            <a:pPr algn="ctr"/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/>
          <a:lstStyle/>
          <a:p>
            <a:pPr>
              <a:defRPr/>
            </a:pPr>
            <a:endParaRPr lang="ru-RU" dirty="0" smtClean="0"/>
          </a:p>
          <a:p>
            <a:pPr algn="ctr">
              <a:buFont typeface="Wingdings 2" pitchFamily="18" charset="2"/>
              <a:buNone/>
              <a:defRPr/>
            </a:pPr>
            <a:r>
              <a:rPr lang="ru-RU" dirty="0" smtClean="0"/>
              <a:t>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Исполнение </a:t>
            </a:r>
          </a:p>
          <a:p>
            <a:pPr algn="ctr">
              <a:buFont typeface="Wingdings 2" pitchFamily="18" charset="2"/>
              <a:buNone/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консолидированного бюджета</a:t>
            </a:r>
          </a:p>
          <a:p>
            <a:pPr algn="ctr">
              <a:buFont typeface="Wingdings 2" pitchFamily="18" charset="2"/>
              <a:buNone/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 муниципального образования «Карсунский район» </a:t>
            </a:r>
          </a:p>
          <a:p>
            <a:pPr algn="ctr">
              <a:buFont typeface="Wingdings 2" pitchFamily="18" charset="2"/>
              <a:buNone/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Ульяновской области </a:t>
            </a:r>
          </a:p>
          <a:p>
            <a:pPr algn="ctr">
              <a:buFont typeface="Wingdings 2" pitchFamily="18" charset="2"/>
              <a:buNone/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за  январь-сентябрь 2020 года</a:t>
            </a:r>
          </a:p>
          <a:p>
            <a:pPr algn="ctr">
              <a:buFont typeface="Wingdings 2" pitchFamily="18" charset="2"/>
              <a:buNone/>
              <a:defRPr/>
            </a:pPr>
            <a:endParaRPr lang="ru-RU" sz="3200" b="1" i="1" dirty="0" smtClean="0"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928687"/>
          </a:xfrm>
        </p:spPr>
        <p:txBody>
          <a:bodyPr/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Расходы консолидированного бюджета муниципального образования «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Карсунский</a:t>
            </a:r>
            <a:r>
              <a:rPr lang="ru-RU" sz="2000" b="1" i="1" dirty="0" smtClean="0">
                <a:solidFill>
                  <a:srgbClr val="002060"/>
                </a:solidFill>
              </a:rPr>
              <a:t> район» Ульяновской области, выделенные на реализацию муниципальных программ за январь-сентябрь 2020 года, тыс. руб.</a:t>
            </a:r>
            <a:endParaRPr lang="ru-RU" sz="2000" dirty="0" smtClean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77002305"/>
              </p:ext>
            </p:extLst>
          </p:nvPr>
        </p:nvGraphicFramePr>
        <p:xfrm>
          <a:off x="428625" y="1214438"/>
          <a:ext cx="8358188" cy="53435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243"/>
                <a:gridCol w="6479559"/>
                <a:gridCol w="1509386"/>
              </a:tblGrid>
              <a:tr h="106689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муниципальной программы</a:t>
                      </a:r>
                      <a:endParaRPr lang="ru-RU" sz="160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Факт за январь-сентябрь 2020 года</a:t>
                      </a:r>
                      <a:endParaRPr lang="ru-RU" sz="1600" dirty="0"/>
                    </a:p>
                  </a:txBody>
                  <a:tcPr marT="45719" marB="45719"/>
                </a:tc>
              </a:tr>
              <a:tr h="1158343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1. </a:t>
                      </a:r>
                      <a:endParaRPr lang="ru-RU" sz="14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Муниципальная программа «Развитие жилищно-коммунального хозяйства в муниципальном образовании </a:t>
                      </a:r>
                      <a:r>
                        <a:rPr lang="ru-RU" sz="1400" b="1" dirty="0" err="1" smtClean="0"/>
                        <a:t>Карсунский</a:t>
                      </a:r>
                      <a:r>
                        <a:rPr lang="ru-RU" sz="1400" b="1" dirty="0" smtClean="0"/>
                        <a:t> район Ульяновской области и в муниципальном образовании </a:t>
                      </a:r>
                      <a:r>
                        <a:rPr lang="ru-RU" sz="1400" b="1" dirty="0" err="1" smtClean="0"/>
                        <a:t>Карсунское</a:t>
                      </a:r>
                      <a:r>
                        <a:rPr lang="ru-RU" sz="1400" b="1" dirty="0" smtClean="0"/>
                        <a:t> городское поселение</a:t>
                      </a:r>
                      <a:r>
                        <a:rPr lang="ru-RU" sz="1400" b="1" baseline="0" dirty="0" smtClean="0"/>
                        <a:t> </a:t>
                      </a:r>
                      <a:r>
                        <a:rPr lang="ru-RU" sz="1400" b="1" baseline="0" dirty="0" err="1" smtClean="0"/>
                        <a:t>Карсунского</a:t>
                      </a:r>
                      <a:r>
                        <a:rPr lang="ru-RU" sz="1400" b="1" baseline="0" dirty="0" smtClean="0"/>
                        <a:t> района Ульяновской области </a:t>
                      </a:r>
                      <a:r>
                        <a:rPr lang="ru-RU" sz="1400" b="1" dirty="0" smtClean="0"/>
                        <a:t>на 2019-2023 годы»</a:t>
                      </a:r>
                      <a:endParaRPr lang="ru-RU" sz="14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Century" pitchFamily="18" charset="0"/>
                        </a:rPr>
                        <a:t>2874,4</a:t>
                      </a:r>
                      <a:endParaRPr lang="ru-RU" sz="1400" b="1" dirty="0">
                        <a:latin typeface="Century" pitchFamily="18" charset="0"/>
                      </a:endParaRPr>
                    </a:p>
                  </a:txBody>
                  <a:tcPr marT="45719" marB="45719"/>
                </a:tc>
              </a:tr>
              <a:tr h="934252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 т.ч. газификация населённых пунктов муниципального образования «Карсунский район» и муниципального образования </a:t>
                      </a:r>
                      <a:r>
                        <a:rPr lang="ru-RU" sz="1400" dirty="0" err="1" smtClean="0"/>
                        <a:t>Карсунское</a:t>
                      </a:r>
                      <a:r>
                        <a:rPr lang="ru-RU" sz="1400" dirty="0" smtClean="0"/>
                        <a:t> городское поселение на 2019-2023 годы</a:t>
                      </a:r>
                      <a:endParaRPr lang="ru-RU" sz="140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entury" pitchFamily="18" charset="0"/>
                        </a:rPr>
                        <a:t>397,9</a:t>
                      </a:r>
                      <a:endParaRPr lang="ru-RU" sz="1400" dirty="0">
                        <a:latin typeface="Century" pitchFamily="18" charset="0"/>
                      </a:endParaRPr>
                    </a:p>
                  </a:txBody>
                  <a:tcPr marT="45719" marB="45719"/>
                </a:tc>
              </a:tr>
              <a:tr h="30482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водоснабжения</a:t>
                      </a:r>
                      <a:endParaRPr lang="ru-RU" sz="140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entury" pitchFamily="18" charset="0"/>
                        </a:rPr>
                        <a:t>2108,7</a:t>
                      </a:r>
                    </a:p>
                  </a:txBody>
                  <a:tcPr marT="45719" marB="45719"/>
                </a:tc>
              </a:tr>
              <a:tr h="934252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2.</a:t>
                      </a:r>
                      <a:endParaRPr lang="ru-RU" sz="14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"Безопасные и качественные дороги местного значения в муниципальном образовании "</a:t>
                      </a:r>
                      <a:r>
                        <a:rPr lang="ru-RU" sz="1400" b="1" i="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Карсунский</a:t>
                      </a:r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район" Ульяновской области и </a:t>
                      </a:r>
                      <a:r>
                        <a:rPr lang="ru-RU" sz="1400" b="1" i="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Карсунское</a:t>
                      </a:r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городское поселение </a:t>
                      </a:r>
                      <a:r>
                        <a:rPr lang="ru-RU" sz="1400" b="1" i="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Карсунского</a:t>
                      </a:r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района Ульяновской области на </a:t>
                      </a:r>
                      <a:r>
                        <a:rPr lang="ru-RU" sz="14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2017-2022 </a:t>
                      </a:r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годы"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Century" pitchFamily="18" charset="0"/>
                        </a:rPr>
                        <a:t>7650,9</a:t>
                      </a:r>
                      <a:endParaRPr lang="ru-RU" sz="1400" b="1" dirty="0">
                        <a:latin typeface="Century" pitchFamily="18" charset="0"/>
                      </a:endParaRPr>
                    </a:p>
                  </a:txBody>
                  <a:tcPr marT="45719" marB="45719"/>
                </a:tc>
              </a:tr>
              <a:tr h="944962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3.</a:t>
                      </a:r>
                      <a:endParaRPr lang="ru-RU" sz="14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Муниципальная программа "Развитие физической культуры  и спорта в муниципальном образовании "Карсунский район" Ульяновской области и в муниципальном образовании </a:t>
                      </a:r>
                      <a:r>
                        <a:rPr lang="ru-RU" sz="1400" b="1" dirty="0" err="1" smtClean="0"/>
                        <a:t>Карсунское</a:t>
                      </a:r>
                      <a:r>
                        <a:rPr lang="ru-RU" sz="1400" b="1" dirty="0" smtClean="0"/>
                        <a:t> городское поселение  </a:t>
                      </a:r>
                      <a:r>
                        <a:rPr lang="ru-RU" sz="1400" b="1" dirty="0" err="1" smtClean="0"/>
                        <a:t>Карсунского</a:t>
                      </a:r>
                      <a:r>
                        <a:rPr lang="ru-RU" sz="1400" b="1" dirty="0" smtClean="0"/>
                        <a:t> района Ульяновской области на 2018-2022 годы"</a:t>
                      </a:r>
                      <a:endParaRPr lang="ru-RU" sz="14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Century" pitchFamily="18" charset="0"/>
                        </a:rPr>
                        <a:t>51,4</a:t>
                      </a:r>
                    </a:p>
                    <a:p>
                      <a:endParaRPr lang="ru-RU" sz="1400" b="1" dirty="0" smtClean="0">
                        <a:latin typeface="Century" pitchFamily="18" charset="0"/>
                      </a:endParaRPr>
                    </a:p>
                    <a:p>
                      <a:endParaRPr lang="ru-RU" sz="1400" b="1" dirty="0">
                        <a:latin typeface="Century" pitchFamily="18" charset="0"/>
                      </a:endParaRPr>
                    </a:p>
                  </a:txBody>
                  <a:tcPr marT="45719" marB="45719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57256"/>
          </a:xfrm>
        </p:spPr>
        <p:txBody>
          <a:bodyPr/>
          <a:lstStyle/>
          <a:p>
            <a:pPr algn="ctr"/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>Расходы консолидированного бюджета муниципального образования «</a:t>
            </a:r>
            <a:r>
              <a:rPr lang="ru-RU" sz="1800" b="1" i="1" dirty="0" err="1" smtClean="0">
                <a:solidFill>
                  <a:srgbClr val="002060"/>
                </a:solidFill>
              </a:rPr>
              <a:t>Карсунский</a:t>
            </a:r>
            <a:r>
              <a:rPr lang="ru-RU" sz="1800" b="1" i="1" dirty="0" smtClean="0">
                <a:solidFill>
                  <a:srgbClr val="002060"/>
                </a:solidFill>
              </a:rPr>
              <a:t> район» Ульяновской области, выделенные на реализацию</a:t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>                                   муниципальных программ за январь-сентябрь 2020 года,           тыс. руб.</a:t>
            </a:r>
            <a:endParaRPr lang="ru-RU" sz="1800" dirty="0" smtClean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08880639"/>
              </p:ext>
            </p:extLst>
          </p:nvPr>
        </p:nvGraphicFramePr>
        <p:xfrm>
          <a:off x="357188" y="1500173"/>
          <a:ext cx="8429625" cy="53339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724"/>
                <a:gridCol w="6506732"/>
                <a:gridCol w="1500169"/>
              </a:tblGrid>
              <a:tr h="91209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муниципальной программы</a:t>
                      </a:r>
                      <a:endParaRPr lang="ru-RU" sz="160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Факт за январь-сентябрь 2020 года</a:t>
                      </a:r>
                      <a:endParaRPr lang="ru-RU" sz="1600" dirty="0"/>
                    </a:p>
                  </a:txBody>
                  <a:tcPr marT="45719" marB="45719"/>
                </a:tc>
              </a:tr>
              <a:tr h="464867"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4.</a:t>
                      </a:r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Муниципальная программа «Развитие молодёжной политики в </a:t>
                      </a:r>
                      <a:r>
                        <a:rPr lang="ru-RU" sz="1300" b="1" dirty="0" err="1" smtClean="0"/>
                        <a:t>Карсунском</a:t>
                      </a:r>
                      <a:r>
                        <a:rPr lang="ru-RU" sz="1300" b="1" dirty="0" smtClean="0"/>
                        <a:t> районе Ульяновской области на 2014-2022 годы»</a:t>
                      </a:r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Cambria" pitchFamily="18" charset="0"/>
                        </a:rPr>
                        <a:t>836,1</a:t>
                      </a:r>
                      <a:endParaRPr lang="ru-RU" sz="1300" b="1" dirty="0">
                        <a:latin typeface="Cambria" pitchFamily="18" charset="0"/>
                      </a:endParaRPr>
                    </a:p>
                  </a:txBody>
                  <a:tcPr marT="45719" marB="45719"/>
                </a:tc>
              </a:tr>
              <a:tr h="276014"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в т.ч. подпрограмма «Молодёжь»</a:t>
                      </a:r>
                      <a:endParaRPr lang="ru-RU" sz="130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+mj-lt"/>
                        </a:rPr>
                        <a:t>4,5</a:t>
                      </a:r>
                      <a:endParaRPr lang="ru-RU" sz="1300" dirty="0">
                        <a:latin typeface="+mj-lt"/>
                      </a:endParaRPr>
                    </a:p>
                  </a:txBody>
                  <a:tcPr marT="45719" marB="45719"/>
                </a:tc>
              </a:tr>
              <a:tr h="653720"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5.</a:t>
                      </a:r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 Муниципальная программа «Развитие и модернизация образования в  муниципальном образовании «</a:t>
                      </a:r>
                      <a:r>
                        <a:rPr lang="ru-RU" sz="1300" b="1" dirty="0" err="1" smtClean="0"/>
                        <a:t>Карсунский</a:t>
                      </a:r>
                      <a:r>
                        <a:rPr lang="ru-RU" sz="1300" b="1" dirty="0" smtClean="0"/>
                        <a:t>  район» Ульяновской области на 2014-2020 годы» </a:t>
                      </a:r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Cambria" pitchFamily="18" charset="0"/>
                        </a:rPr>
                        <a:t>230602,8</a:t>
                      </a:r>
                      <a:endParaRPr lang="ru-RU" sz="1300" b="1" dirty="0">
                        <a:latin typeface="Cambria" pitchFamily="18" charset="0"/>
                      </a:endParaRPr>
                    </a:p>
                  </a:txBody>
                  <a:tcPr marT="45719" marB="45719"/>
                </a:tc>
              </a:tr>
              <a:tr h="493925">
                <a:tc>
                  <a:txBody>
                    <a:bodyPr/>
                    <a:lstStyle/>
                    <a:p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 т.ч. организация оздоровления работников бюджетной сферы на территории Ульяновской области</a:t>
                      </a:r>
                      <a:endParaRPr lang="ru-RU" sz="1400" dirty="0"/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entury" pitchFamily="18" charset="0"/>
                        </a:rPr>
                        <a:t>0</a:t>
                      </a:r>
                      <a:endParaRPr lang="ru-RU" sz="1400" dirty="0">
                        <a:latin typeface="Century" pitchFamily="18" charset="0"/>
                      </a:endParaRPr>
                    </a:p>
                  </a:txBody>
                  <a:tcPr marT="45721" marB="45721"/>
                </a:tc>
              </a:tr>
              <a:tr h="900686">
                <a:tc>
                  <a:txBody>
                    <a:bodyPr/>
                    <a:lstStyle/>
                    <a:p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получение общедоступного и бесплатного дошкольного, начального общего, основного общего, среднего общего образования, а также общеобразовательных учреждениях дополнительного образования в муниципалитетах</a:t>
                      </a:r>
                      <a:endParaRPr lang="ru-RU" sz="1400" dirty="0"/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Century" pitchFamily="18" charset="0"/>
                        </a:rPr>
                        <a:t>124365,4</a:t>
                      </a:r>
                      <a:endParaRPr lang="ru-RU" sz="1300" dirty="0">
                        <a:latin typeface="Century" pitchFamily="18" charset="0"/>
                      </a:endParaRPr>
                    </a:p>
                  </a:txBody>
                  <a:tcPr marT="45721" marB="45721"/>
                </a:tc>
              </a:tr>
              <a:tr h="290541">
                <a:tc>
                  <a:txBody>
                    <a:bodyPr/>
                    <a:lstStyle/>
                    <a:p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</a:rPr>
                        <a:t>на </a:t>
                      </a:r>
                      <a:r>
                        <a:rPr lang="ru-RU" sz="1400" dirty="0" err="1" smtClean="0">
                          <a:latin typeface="+mn-lt"/>
                        </a:rPr>
                        <a:t>софинансирование</a:t>
                      </a:r>
                      <a:r>
                        <a:rPr lang="ru-RU" sz="1400" baseline="0" dirty="0" smtClean="0">
                          <a:latin typeface="+mn-lt"/>
                        </a:rPr>
                        <a:t>  приобретения  школьных автобусов</a:t>
                      </a:r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Cambria" pitchFamily="18" charset="0"/>
                        </a:rPr>
                        <a:t>2105,2</a:t>
                      </a:r>
                      <a:endParaRPr lang="ru-RU" sz="1300" b="0" dirty="0">
                        <a:latin typeface="Cambria" pitchFamily="18" charset="0"/>
                      </a:endParaRPr>
                    </a:p>
                  </a:txBody>
                  <a:tcPr marT="45719" marB="45719"/>
                </a:tc>
              </a:tr>
              <a:tr h="493925">
                <a:tc>
                  <a:txBody>
                    <a:bodyPr/>
                    <a:lstStyle/>
                    <a:p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</a:rPr>
                        <a:t>ежемесячные денежные выплаты  обучающимся 10-х (11-х) и 11-х (12-х) классов муниципальных общеобразовательных организаций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Century" pitchFamily="18" charset="0"/>
                        </a:rPr>
                        <a:t>102,4</a:t>
                      </a:r>
                    </a:p>
                  </a:txBody>
                  <a:tcPr marT="45721" marB="45721"/>
                </a:tc>
              </a:tr>
              <a:tr h="493923">
                <a:tc>
                  <a:txBody>
                    <a:bodyPr/>
                    <a:lstStyle/>
                    <a:p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</a:rPr>
                        <a:t>получение общедоступного и бесплатного дошкольного образования в муниципальных  дошкольных образовательных учреждениях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Century" pitchFamily="18" charset="0"/>
                        </a:rPr>
                        <a:t>29028</a:t>
                      </a:r>
                      <a:endParaRPr lang="ru-RU" sz="1300" dirty="0">
                        <a:latin typeface="Century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71570"/>
          </a:xfrm>
        </p:spPr>
        <p:txBody>
          <a:bodyPr/>
          <a:lstStyle/>
          <a:p>
            <a:pPr algn="ctr"/>
            <a:r>
              <a:rPr lang="ru-RU" sz="1800" b="1" i="1" dirty="0" smtClean="0">
                <a:solidFill>
                  <a:srgbClr val="002060"/>
                </a:solidFill>
              </a:rPr>
              <a:t>Расходы консолидированного бюджета муниципального образования «</a:t>
            </a:r>
            <a:r>
              <a:rPr lang="ru-RU" sz="1800" b="1" i="1" dirty="0" err="1" smtClean="0">
                <a:solidFill>
                  <a:srgbClr val="002060"/>
                </a:solidFill>
              </a:rPr>
              <a:t>Карсунский</a:t>
            </a:r>
            <a:r>
              <a:rPr lang="ru-RU" sz="1800" b="1" i="1" dirty="0" smtClean="0">
                <a:solidFill>
                  <a:srgbClr val="002060"/>
                </a:solidFill>
              </a:rPr>
              <a:t> район» Ульяновской области, выделенные на </a:t>
            </a:r>
            <a:r>
              <a:rPr lang="ru-RU" sz="1800" b="1" i="1" dirty="0" err="1" smtClean="0">
                <a:solidFill>
                  <a:srgbClr val="002060"/>
                </a:solidFill>
              </a:rPr>
              <a:t>реализа</a:t>
            </a:r>
            <a:r>
              <a:rPr lang="ru-RU" sz="1800" b="1" i="1" dirty="0" smtClean="0">
                <a:solidFill>
                  <a:srgbClr val="002060"/>
                </a:solidFill>
              </a:rPr>
              <a:t> муниципальных программ за январь-сентябрь 2020 года,   </a:t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>тыс. руб.</a:t>
            </a:r>
            <a:endParaRPr lang="ru-RU" sz="1800" dirty="0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92727135"/>
              </p:ext>
            </p:extLst>
          </p:nvPr>
        </p:nvGraphicFramePr>
        <p:xfrm>
          <a:off x="457200" y="1285875"/>
          <a:ext cx="8229600" cy="524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90"/>
                <a:gridCol w="5429288"/>
                <a:gridCol w="190022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Наименование</a:t>
                      </a:r>
                      <a:r>
                        <a:rPr lang="ru-RU" sz="1800" dirty="0" smtClean="0"/>
                        <a:t> муниципальной программы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Факт за январь-сентябрь 2020 года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</a:rPr>
                        <a:t>обеспечение проезда детей-сирот и детей, оставшихся без попечения родителей, а также лиц из числа детей-сирот и детей, оставшихся без попечения родителей, обучающихся в муниципальных образовательных организациях, на городском, пригородном, в сельской местности на внутрирайонном транспорте (кроме такси), а также проезда один раз в год к месту жительства и обратно к месту обучения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Cambria" pitchFamily="18" charset="0"/>
                        </a:rPr>
                        <a:t>293,5</a:t>
                      </a:r>
                      <a:endParaRPr lang="ru-RU" sz="1300" b="0" dirty="0">
                        <a:latin typeface="Cambria" pitchFamily="18" charset="0"/>
                      </a:endParaRPr>
                    </a:p>
                  </a:txBody>
                  <a:tcPr marT="45719" marB="45719"/>
                </a:tc>
              </a:tr>
              <a:tr h="370840">
                <a:tc>
                  <a:txBody>
                    <a:bodyPr/>
                    <a:lstStyle/>
                    <a:p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предоставление бесплатно специальных учебников и учебных пособий, иной учебной литературы, а также услуг </a:t>
                      </a:r>
                      <a:r>
                        <a:rPr lang="ru-RU" sz="1400" dirty="0" err="1" smtClean="0"/>
                        <a:t>сурдопереводчиков</a:t>
                      </a:r>
                      <a:r>
                        <a:rPr lang="ru-RU" sz="1400" dirty="0" smtClean="0"/>
                        <a:t> и </a:t>
                      </a:r>
                      <a:r>
                        <a:rPr lang="ru-RU" sz="1400" dirty="0" err="1" smtClean="0"/>
                        <a:t>тифлосурдопереводчиков</a:t>
                      </a:r>
                      <a:r>
                        <a:rPr lang="ru-RU" sz="1400" dirty="0" smtClean="0"/>
                        <a:t> при получении обучающимися с ограниченными возможностями здоровья образования</a:t>
                      </a:r>
                      <a:endParaRPr lang="ru-RU" sz="1400" dirty="0"/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Century" pitchFamily="18" charset="0"/>
                        </a:rPr>
                        <a:t>0</a:t>
                      </a:r>
                      <a:endParaRPr lang="ru-RU" sz="1300" dirty="0">
                        <a:latin typeface="Century" pitchFamily="18" charset="0"/>
                      </a:endParaRPr>
                    </a:p>
                  </a:txBody>
                  <a:tcPr marT="45721" marB="45721"/>
                </a:tc>
              </a:tr>
              <a:tr h="370840">
                <a:tc>
                  <a:txBody>
                    <a:bodyPr/>
                    <a:lstStyle/>
                    <a:p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</a:rPr>
                        <a:t>получение педагогическими работниками муниципальных образовательных организаций не реже чем один раз в три года дополнительного профессионального образования по профилю педагогической деятельности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Century" pitchFamily="18" charset="0"/>
                        </a:rPr>
                        <a:t>177,2</a:t>
                      </a:r>
                      <a:endParaRPr lang="ru-RU" sz="130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</a:rPr>
                        <a:t>на реализацию Закона Ульяновской области от 2 мая 2012 года № 49-ЗО «О мерах социальной поддержки отдельных категорий молодых специалистов на территории Ульяновской области»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j-lt"/>
                        </a:rPr>
                        <a:t>229,4</a:t>
                      </a:r>
                      <a:endParaRPr lang="ru-RU" sz="1600" dirty="0" smtClean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71570"/>
          </a:xfrm>
        </p:spPr>
        <p:txBody>
          <a:bodyPr/>
          <a:lstStyle/>
          <a:p>
            <a:pPr algn="ctr"/>
            <a:r>
              <a:rPr lang="ru-RU" sz="1800" b="1" i="1" dirty="0" smtClean="0">
                <a:solidFill>
                  <a:srgbClr val="002060"/>
                </a:solidFill>
              </a:rPr>
              <a:t>Расходы консолидированного бюджета муниципального образования «</a:t>
            </a:r>
            <a:r>
              <a:rPr lang="ru-RU" sz="1800" b="1" i="1" dirty="0" err="1" smtClean="0">
                <a:solidFill>
                  <a:srgbClr val="002060"/>
                </a:solidFill>
              </a:rPr>
              <a:t>Карсунский</a:t>
            </a:r>
            <a:r>
              <a:rPr lang="ru-RU" sz="1800" b="1" i="1" dirty="0" smtClean="0">
                <a:solidFill>
                  <a:srgbClr val="002060"/>
                </a:solidFill>
              </a:rPr>
              <a:t> район» Ульяновской области, выделенные на </a:t>
            </a:r>
            <a:r>
              <a:rPr lang="ru-RU" sz="1800" b="1" i="1" dirty="0" err="1" smtClean="0">
                <a:solidFill>
                  <a:srgbClr val="002060"/>
                </a:solidFill>
              </a:rPr>
              <a:t>реализа</a:t>
            </a:r>
            <a:r>
              <a:rPr lang="ru-RU" sz="1800" b="1" i="1" dirty="0" smtClean="0">
                <a:solidFill>
                  <a:srgbClr val="002060"/>
                </a:solidFill>
              </a:rPr>
              <a:t> муниципальных программ за январь-сентябрь 2020 года,   </a:t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>тыс. руб.</a:t>
            </a:r>
            <a:endParaRPr lang="ru-RU" sz="1800" dirty="0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0625728"/>
              </p:ext>
            </p:extLst>
          </p:nvPr>
        </p:nvGraphicFramePr>
        <p:xfrm>
          <a:off x="457200" y="1285875"/>
          <a:ext cx="8229600" cy="5445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90"/>
                <a:gridCol w="5429288"/>
                <a:gridCol w="190022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№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Наименование муниципальной программы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Факт за январь-сентябрь 2020 года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</a:rPr>
                        <a:t>выплата родителям (законным представителям) детей, посещающих муниципальные и частные образовательные организации, реализующие образовательную программу дошкольного образования, компенсации части внесённой в соответствующие образовательные организации родительской платы за присмотр и уход за детьми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j-lt"/>
                        </a:rPr>
                        <a:t>1583,4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ежемесячные выплаты на содержание ребёнка в семье опекуна (попечителя) и приёмной семье, а также выплаты вознаграждения, причитающегося приёмному родителю</a:t>
                      </a:r>
                      <a:endParaRPr lang="ru-RU" sz="1400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entury" pitchFamily="18" charset="0"/>
                        </a:rPr>
                        <a:t>13400,0</a:t>
                      </a:r>
                      <a:endParaRPr lang="ru-RU" sz="1200" dirty="0">
                        <a:latin typeface="Century" pitchFamily="18" charset="0"/>
                      </a:endParaRPr>
                    </a:p>
                  </a:txBody>
                  <a:tcPr marT="45722" marB="45722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6.</a:t>
                      </a:r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Муниципальная программа «Формирование благоприятного инвестиционного климата в муниципальном образовании «</a:t>
                      </a:r>
                      <a:r>
                        <a:rPr lang="ru-RU" sz="1300" b="1" dirty="0" err="1" smtClean="0"/>
                        <a:t>Карсунский</a:t>
                      </a:r>
                      <a:r>
                        <a:rPr lang="ru-RU" sz="1300" b="1" dirty="0" smtClean="0"/>
                        <a:t> район»  Ульяновской области на 2017-2022 годы»</a:t>
                      </a:r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1" smtClean="0">
                          <a:latin typeface="Cambria" pitchFamily="18" charset="0"/>
                        </a:rPr>
                        <a:t>0,0</a:t>
                      </a:r>
                      <a:endParaRPr lang="ru-RU" sz="1300" b="1" dirty="0">
                        <a:latin typeface="Cambria" pitchFamily="18" charset="0"/>
                      </a:endParaRPr>
                    </a:p>
                  </a:txBody>
                  <a:tcPr marT="45719" marB="45719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300" b="1" smtClean="0"/>
                        <a:t>7. </a:t>
                      </a:r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Муниципальная программа "Комплексные меры по обеспечению общественного порядка, противодействию преступности и профилактике правонарушений на территории муниципального образования "</a:t>
                      </a:r>
                      <a:r>
                        <a:rPr lang="ru-RU" sz="1300" b="1" dirty="0" err="1" smtClean="0"/>
                        <a:t>Карсунский</a:t>
                      </a:r>
                      <a:r>
                        <a:rPr lang="ru-RU" sz="1300" b="1" dirty="0" smtClean="0"/>
                        <a:t> район»  на 2014-2020 годы" </a:t>
                      </a:r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Cambria" pitchFamily="18" charset="0"/>
                        </a:rPr>
                        <a:t>0,0</a:t>
                      </a:r>
                      <a:endParaRPr lang="ru-RU" sz="1300" b="1" dirty="0">
                        <a:latin typeface="Cambria" pitchFamily="18" charset="0"/>
                      </a:endParaRPr>
                    </a:p>
                  </a:txBody>
                  <a:tcPr marT="45719" marB="45719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300" b="1" smtClean="0"/>
                        <a:t>8.</a:t>
                      </a:r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Муниципальная программа "Создание комфортной среды в муниципальном образовании </a:t>
                      </a:r>
                      <a:r>
                        <a:rPr lang="ru-RU" sz="1300" b="1" dirty="0" err="1" smtClean="0"/>
                        <a:t>Карсунское</a:t>
                      </a:r>
                      <a:r>
                        <a:rPr lang="ru-RU" sz="1300" b="1" dirty="0" smtClean="0"/>
                        <a:t> городское поселение </a:t>
                      </a:r>
                      <a:r>
                        <a:rPr lang="ru-RU" sz="1300" b="1" dirty="0" err="1" smtClean="0"/>
                        <a:t>Карсунского</a:t>
                      </a:r>
                      <a:r>
                        <a:rPr lang="ru-RU" sz="1300" b="1" dirty="0" smtClean="0"/>
                        <a:t> района Ульяновской области на 2020-2024 годы"</a:t>
                      </a:r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Cambria" pitchFamily="18" charset="0"/>
                        </a:rPr>
                        <a:t>3944,2</a:t>
                      </a:r>
                    </a:p>
                  </a:txBody>
                  <a:tcPr marT="45719" marB="45719"/>
                </a:tc>
              </a:tr>
              <a:tr h="370840">
                <a:tc>
                  <a:txBody>
                    <a:bodyPr/>
                    <a:lstStyle/>
                    <a:p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/>
                        <a:t>в т.ч. проект «Народный бюджет»</a:t>
                      </a:r>
                      <a:endParaRPr lang="ru-RU" sz="1300" b="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Cambria" pitchFamily="18" charset="0"/>
                        </a:rPr>
                        <a:t>299,6</a:t>
                      </a:r>
                      <a:endParaRPr lang="ru-RU" sz="1300" b="0" dirty="0">
                        <a:latin typeface="Cambria" pitchFamily="18" charset="0"/>
                      </a:endParaRPr>
                    </a:p>
                  </a:txBody>
                  <a:tcPr marT="45719" marB="45719"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25"/>
          </a:xfrm>
        </p:spPr>
        <p:txBody>
          <a:bodyPr/>
          <a:lstStyle/>
          <a:p>
            <a:pPr algn="ctr"/>
            <a:r>
              <a:rPr lang="ru-RU" sz="1900" b="1" i="1" dirty="0" smtClean="0">
                <a:solidFill>
                  <a:srgbClr val="002060"/>
                </a:solidFill>
              </a:rPr>
              <a:t>Расходы консолидированного бюджета муниципального образования «</a:t>
            </a:r>
            <a:r>
              <a:rPr lang="ru-RU" sz="1900" b="1" i="1" dirty="0" err="1" smtClean="0">
                <a:solidFill>
                  <a:srgbClr val="002060"/>
                </a:solidFill>
              </a:rPr>
              <a:t>Карсунский</a:t>
            </a:r>
            <a:r>
              <a:rPr lang="ru-RU" sz="1900" b="1" i="1" dirty="0" smtClean="0">
                <a:solidFill>
                  <a:srgbClr val="002060"/>
                </a:solidFill>
              </a:rPr>
              <a:t> район» Ульяновской области, выделенные на реализацию муниципальных программ за январь-сентябрь 2020  года, тыс. руб.</a:t>
            </a:r>
            <a:endParaRPr lang="ru-RU" sz="1900" dirty="0" smtClean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11331603"/>
              </p:ext>
            </p:extLst>
          </p:nvPr>
        </p:nvGraphicFramePr>
        <p:xfrm>
          <a:off x="214313" y="1049338"/>
          <a:ext cx="8643937" cy="57832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5933"/>
                <a:gridCol w="6824160"/>
                <a:gridCol w="1273844"/>
              </a:tblGrid>
              <a:tr h="883993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№</a:t>
                      </a:r>
                      <a:endParaRPr lang="ru-RU" sz="1300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Наименование муниципальной программы</a:t>
                      </a:r>
                      <a:endParaRPr lang="ru-RU" sz="1300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Факт за январь-сентябрь</a:t>
                      </a:r>
                    </a:p>
                    <a:p>
                      <a:r>
                        <a:rPr lang="ru-RU" sz="1300" baseline="0" dirty="0" smtClean="0"/>
                        <a:t> </a:t>
                      </a:r>
                      <a:r>
                        <a:rPr lang="ru-RU" sz="1300" dirty="0" smtClean="0"/>
                        <a:t>2020 года</a:t>
                      </a:r>
                      <a:endParaRPr lang="ru-RU" sz="1300" dirty="0"/>
                    </a:p>
                  </a:txBody>
                  <a:tcPr marT="45729" marB="45729"/>
                </a:tc>
              </a:tr>
              <a:tr h="619284"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9.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Муниципальная программа «Культура в муниципальном образовании «</a:t>
                      </a:r>
                      <a:r>
                        <a:rPr lang="ru-RU" sz="1300" b="1" dirty="0" err="1" smtClean="0"/>
                        <a:t>Карсунский</a:t>
                      </a:r>
                      <a:r>
                        <a:rPr lang="ru-RU" sz="1300" b="1" dirty="0" smtClean="0"/>
                        <a:t> район»</a:t>
                      </a:r>
                      <a:r>
                        <a:rPr lang="ru-RU" sz="1300" b="1" baseline="0" dirty="0" smtClean="0"/>
                        <a:t> Ульяновской области </a:t>
                      </a:r>
                      <a:r>
                        <a:rPr lang="ru-RU" sz="1300" b="1" dirty="0" smtClean="0"/>
                        <a:t>на 2018-2021 годы»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Cambria" pitchFamily="18" charset="0"/>
                        </a:rPr>
                        <a:t>42632,3</a:t>
                      </a:r>
                      <a:endParaRPr lang="ru-RU" sz="1300" b="1" dirty="0">
                        <a:latin typeface="Cambria" pitchFamily="18" charset="0"/>
                      </a:endParaRPr>
                    </a:p>
                  </a:txBody>
                  <a:tcPr marT="45729" marB="45729"/>
                </a:tc>
              </a:tr>
              <a:tr h="977092"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10.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Муниципальная программа «Охрана окружающей среды и восстановление природных ресурсов в муниципальном образовании «</a:t>
                      </a:r>
                      <a:r>
                        <a:rPr lang="ru-RU" sz="1300" b="1" dirty="0" err="1" smtClean="0"/>
                        <a:t>Карсунский</a:t>
                      </a:r>
                      <a:r>
                        <a:rPr lang="ru-RU" sz="1300" b="1" dirty="0" smtClean="0"/>
                        <a:t> район» Ульяновской области и муниципальном образовании </a:t>
                      </a:r>
                      <a:r>
                        <a:rPr lang="ru-RU" sz="1300" b="1" dirty="0" err="1" smtClean="0"/>
                        <a:t>Карсунское</a:t>
                      </a:r>
                      <a:r>
                        <a:rPr lang="ru-RU" sz="1300" b="1" dirty="0" smtClean="0"/>
                        <a:t> городское поселение </a:t>
                      </a:r>
                      <a:r>
                        <a:rPr lang="ru-RU" sz="1300" b="1" dirty="0" err="1" smtClean="0"/>
                        <a:t>Карсункого</a:t>
                      </a:r>
                      <a:r>
                        <a:rPr lang="ru-RU" sz="1300" b="1" dirty="0" smtClean="0"/>
                        <a:t> района Ульяновской области на 2014-2023 годы»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j-lt"/>
                        </a:rPr>
                        <a:t>154,5</a:t>
                      </a:r>
                      <a:endParaRPr lang="ru-RU" sz="1300" b="1" dirty="0">
                        <a:latin typeface="+mj-lt"/>
                      </a:endParaRPr>
                    </a:p>
                  </a:txBody>
                  <a:tcPr marT="45729" marB="45729"/>
                </a:tc>
              </a:tr>
              <a:tr h="798187"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11.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Муниципальная программа «Развитие сельского хозяйства и регулирования рынков сельскохозяйственной продукции, сырья и продовольствия в </a:t>
                      </a:r>
                      <a:r>
                        <a:rPr lang="ru-RU" sz="1300" b="1" dirty="0" err="1" smtClean="0"/>
                        <a:t>Карсунском</a:t>
                      </a:r>
                      <a:r>
                        <a:rPr lang="ru-RU" sz="1300" b="1" dirty="0" smtClean="0"/>
                        <a:t>  районе Ульяновской области на 2014-2020 годы»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j-lt"/>
                        </a:rPr>
                        <a:t>2945,6</a:t>
                      </a:r>
                      <a:endParaRPr lang="ru-RU" sz="1300" b="1" dirty="0">
                        <a:latin typeface="+mj-lt"/>
                      </a:endParaRPr>
                    </a:p>
                  </a:txBody>
                  <a:tcPr marT="45729" marB="45729"/>
                </a:tc>
              </a:tr>
              <a:tr h="977092"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12.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Муниципальная программа «Управление муниципальным имуществом муниципальных образований «Карсунский район» Ульяновской области</a:t>
                      </a:r>
                      <a:r>
                        <a:rPr lang="ru-RU" sz="1300" b="1" baseline="0" dirty="0" smtClean="0"/>
                        <a:t> и </a:t>
                      </a:r>
                      <a:r>
                        <a:rPr lang="ru-RU" sz="1300" b="1" baseline="0" dirty="0" err="1" smtClean="0"/>
                        <a:t>Карсунское</a:t>
                      </a:r>
                      <a:r>
                        <a:rPr lang="ru-RU" sz="1300" b="1" baseline="0" dirty="0" smtClean="0"/>
                        <a:t> городское поселение </a:t>
                      </a:r>
                      <a:r>
                        <a:rPr lang="ru-RU" sz="1300" b="1" baseline="0" dirty="0" err="1" smtClean="0"/>
                        <a:t>Карсунского</a:t>
                      </a:r>
                      <a:r>
                        <a:rPr lang="ru-RU" sz="1300" b="1" baseline="0" dirty="0" smtClean="0"/>
                        <a:t> района Ульяновской области </a:t>
                      </a:r>
                      <a:r>
                        <a:rPr lang="ru-RU" sz="1300" b="1" dirty="0" smtClean="0"/>
                        <a:t>на период с 2018-2023 годы»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j-lt"/>
                        </a:rPr>
                        <a:t>986,1</a:t>
                      </a:r>
                      <a:endParaRPr lang="ru-RU" sz="1300" b="1" dirty="0">
                        <a:latin typeface="+mj-lt"/>
                      </a:endParaRPr>
                    </a:p>
                  </a:txBody>
                  <a:tcPr marT="45729" marB="45729"/>
                </a:tc>
              </a:tr>
              <a:tr h="841670"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13.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kumimoji="0" lang="ru-RU" sz="13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«Укрепление единства российской нации и этнокультурное развитие народов России на территории муниципального образования «</a:t>
                      </a:r>
                      <a:r>
                        <a:rPr kumimoji="0" lang="ru-RU" sz="13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Карсунский</a:t>
                      </a:r>
                      <a:r>
                        <a:rPr kumimoji="0" lang="ru-RU" sz="13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район» Ульяновской области на 2015-2020 годы»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j-lt"/>
                        </a:rPr>
                        <a:t>60,0</a:t>
                      </a:r>
                      <a:endParaRPr lang="ru-RU" sz="1300" b="1" dirty="0">
                        <a:latin typeface="+mj-lt"/>
                      </a:endParaRPr>
                    </a:p>
                  </a:txBody>
                  <a:tcPr marT="45729" marB="45729"/>
                </a:tc>
              </a:tr>
              <a:tr h="685944"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14.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kumimoji="0" lang="ru-RU" sz="13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"Развитие градостроительной и архитектурной деятельности на территории муниципального образования "</a:t>
                      </a:r>
                      <a:r>
                        <a:rPr kumimoji="0" lang="ru-RU" sz="13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Карсунский</a:t>
                      </a:r>
                      <a:r>
                        <a:rPr kumimoji="0" lang="ru-RU" sz="13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район" Ульяновской области на 2020-2024 годы"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j-lt"/>
                        </a:rPr>
                        <a:t>0,0</a:t>
                      </a:r>
                      <a:endParaRPr lang="ru-RU" sz="1300" b="1" dirty="0">
                        <a:latin typeface="+mj-lt"/>
                      </a:endParaRPr>
                    </a:p>
                  </a:txBody>
                  <a:tcPr marT="45729" marB="45729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3152775"/>
          </a:xfrm>
        </p:spPr>
        <p:txBody>
          <a:bodyPr/>
          <a:lstStyle/>
          <a:p>
            <a:pPr algn="ctr">
              <a:defRPr/>
            </a:pP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25"/>
            <a:ext cx="8229600" cy="5324475"/>
          </a:xfrm>
        </p:spPr>
        <p:txBody>
          <a:bodyPr/>
          <a:lstStyle/>
          <a:p>
            <a:pPr algn="ctr">
              <a:defRPr/>
            </a:pPr>
            <a:endParaRPr lang="ru-RU" sz="2800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Font typeface="Wingdings 2" pitchFamily="18" charset="2"/>
              <a:buNone/>
              <a:defRPr/>
            </a:pP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Основные параметры исполнения  консолидированного бюджета</a:t>
            </a:r>
          </a:p>
          <a:p>
            <a:pPr algn="ctr">
              <a:buFont typeface="Wingdings 2" pitchFamily="18" charset="2"/>
              <a:buNone/>
              <a:defRPr/>
            </a:pP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 январь-сентябрь 2020 года </a:t>
            </a:r>
          </a:p>
          <a:p>
            <a:pPr algn="ctr">
              <a:buFont typeface="Wingdings 2" pitchFamily="18" charset="2"/>
              <a:buNone/>
              <a:defRPr/>
            </a:pPr>
            <a:endParaRPr lang="ru-RU" sz="36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 420304,0 тыс.руб.</a:t>
            </a:r>
          </a:p>
          <a:p>
            <a:pPr algn="ctr">
              <a:defRPr/>
            </a:pP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 390953,8 тыс.руб. </a:t>
            </a:r>
          </a:p>
          <a:p>
            <a:pPr algn="ctr">
              <a:defRPr/>
            </a:pP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Профицит  29350,2 тыс.руб.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Текст 4"/>
          <p:cNvSpPr>
            <a:spLocks noGrp="1"/>
          </p:cNvSpPr>
          <p:nvPr>
            <p:ph type="body" idx="1"/>
          </p:nvPr>
        </p:nvSpPr>
        <p:spPr>
          <a:xfrm>
            <a:off x="428625" y="1000125"/>
            <a:ext cx="7772400" cy="4429125"/>
          </a:xfrm>
        </p:spPr>
        <p:txBody>
          <a:bodyPr/>
          <a:lstStyle/>
          <a:p>
            <a:endParaRPr lang="ru-RU" smtClean="0"/>
          </a:p>
        </p:txBody>
      </p:sp>
      <p:graphicFrame>
        <p:nvGraphicFramePr>
          <p:cNvPr id="1026" name="Диаграмма 5"/>
          <p:cNvGraphicFramePr>
            <a:graphicFrameLocks/>
          </p:cNvGraphicFramePr>
          <p:nvPr/>
        </p:nvGraphicFramePr>
        <p:xfrm>
          <a:off x="395288" y="908050"/>
          <a:ext cx="8353425" cy="5329238"/>
        </p:xfrm>
        <a:graphic>
          <a:graphicData uri="http://schemas.openxmlformats.org/presentationml/2006/ole">
            <p:oleObj spid="_x0000_s1078" r:id="rId3" imgW="8352244" imgH="5328366" progId="Excel.Sheet.8">
              <p:embed/>
            </p:oleObj>
          </a:graphicData>
        </a:graphic>
      </p:graphicFrame>
      <p:sp>
        <p:nvSpPr>
          <p:cNvPr id="1029" name="TextBox 4"/>
          <p:cNvSpPr txBox="1">
            <a:spLocks noChangeArrowheads="1"/>
          </p:cNvSpPr>
          <p:nvPr/>
        </p:nvSpPr>
        <p:spPr bwMode="auto">
          <a:xfrm>
            <a:off x="4714875" y="21431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1027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47581965"/>
              </p:ext>
            </p:extLst>
          </p:nvPr>
        </p:nvGraphicFramePr>
        <p:xfrm>
          <a:off x="285750" y="857250"/>
          <a:ext cx="8734425" cy="5391150"/>
        </p:xfrm>
        <a:graphic>
          <a:graphicData uri="http://schemas.openxmlformats.org/presentationml/2006/ole">
            <p:oleObj spid="_x0000_s1079" name="Лист" r:id="rId4" imgW="6905678" imgH="305748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Диаграмма 4"/>
          <p:cNvGraphicFramePr>
            <a:graphicFrameLocks/>
          </p:cNvGraphicFramePr>
          <p:nvPr/>
        </p:nvGraphicFramePr>
        <p:xfrm>
          <a:off x="101600" y="774700"/>
          <a:ext cx="8783638" cy="4375150"/>
        </p:xfrm>
        <a:graphic>
          <a:graphicData uri="http://schemas.openxmlformats.org/presentationml/2006/ole">
            <p:oleObj spid="_x0000_s2074" name="Worksheet" r:id="rId4" imgW="7648592" imgH="3810118" progId="Excel.Sheet.8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620688"/>
            <a:ext cx="7772400" cy="936104"/>
          </a:xfrm>
          <a:extLst/>
        </p:spPr>
        <p:txBody>
          <a:bodyPr/>
          <a:lstStyle/>
          <a:p>
            <a:pPr algn="ctr">
              <a:defRPr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Динамика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поступления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налоговых и неналоговых доходов за январь-сентябрь 2019 года и 2020 года 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(в тыс.руб.)</a:t>
            </a:r>
            <a:endParaRPr lang="ru-RU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074" name="Диаграмма 7"/>
          <p:cNvGraphicFramePr>
            <a:graphicFrameLocks/>
          </p:cNvGraphicFramePr>
          <p:nvPr/>
        </p:nvGraphicFramePr>
        <p:xfrm>
          <a:off x="4355976" y="2057400"/>
          <a:ext cx="4680520" cy="2538413"/>
        </p:xfrm>
        <a:graphic>
          <a:graphicData uri="http://schemas.openxmlformats.org/presentationml/2006/ole">
            <p:oleObj spid="_x0000_s3126" name="Worksheet" r:id="rId3" imgW="2590800" imgH="1733493" progId="Excel.Sheet.8">
              <p:embed/>
            </p:oleObj>
          </a:graphicData>
        </a:graphic>
      </p:graphicFrame>
      <p:graphicFrame>
        <p:nvGraphicFramePr>
          <p:cNvPr id="3075" name="Диаграмма 9"/>
          <p:cNvGraphicFramePr>
            <a:graphicFrameLocks/>
          </p:cNvGraphicFramePr>
          <p:nvPr/>
        </p:nvGraphicFramePr>
        <p:xfrm>
          <a:off x="190501" y="2260600"/>
          <a:ext cx="4237484" cy="1919288"/>
        </p:xfrm>
        <a:graphic>
          <a:graphicData uri="http://schemas.openxmlformats.org/presentationml/2006/ole">
            <p:oleObj spid="_x0000_s3127" name="Worksheet" r:id="rId4" imgW="1962049" imgH="761916" progId="Excel.Sheet.8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56473190"/>
              </p:ext>
            </p:extLst>
          </p:nvPr>
        </p:nvGraphicFramePr>
        <p:xfrm>
          <a:off x="136525" y="973138"/>
          <a:ext cx="8975725" cy="5154612"/>
        </p:xfrm>
        <a:graphic>
          <a:graphicData uri="http://schemas.openxmlformats.org/presentationml/2006/ole">
            <p:oleObj spid="_x0000_s4124" name="Лист" r:id="rId3" imgW="7010490" imgH="4029210" progId="Excel.Sheet.8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225" y="214290"/>
            <a:ext cx="7772400" cy="857256"/>
          </a:xfrm>
        </p:spPr>
        <p:txBody>
          <a:bodyPr/>
          <a:lstStyle/>
          <a:p>
            <a:pPr algn="ctr">
              <a:defRPr/>
            </a:pPr>
            <a:r>
              <a:rPr lang="ru-RU" sz="1800" dirty="0" smtClean="0">
                <a:solidFill>
                  <a:srgbClr val="C00000"/>
                </a:solidFill>
              </a:rPr>
              <a:t>Исполнение по безвозмездным поступлениям за январь – сентябрь 2020 года (тыс. руб.) </a:t>
            </a:r>
            <a:endParaRPr lang="ru-RU" sz="1800" dirty="0">
              <a:solidFill>
                <a:srgbClr val="C00000"/>
              </a:solidFill>
            </a:endParaRPr>
          </a:p>
        </p:txBody>
      </p:sp>
      <p:sp>
        <p:nvSpPr>
          <p:cNvPr id="14339" name="Текст 2"/>
          <p:cNvSpPr>
            <a:spLocks noGrp="1"/>
          </p:cNvSpPr>
          <p:nvPr>
            <p:ph type="body" idx="1"/>
          </p:nvPr>
        </p:nvSpPr>
        <p:spPr>
          <a:xfrm>
            <a:off x="530225" y="1214422"/>
            <a:ext cx="7772400" cy="5357850"/>
          </a:xfrm>
        </p:spPr>
        <p:txBody>
          <a:bodyPr/>
          <a:lstStyle/>
          <a:p>
            <a:endParaRPr lang="ru-RU" dirty="0" smtClean="0"/>
          </a:p>
        </p:txBody>
      </p:sp>
      <p:graphicFrame>
        <p:nvGraphicFramePr>
          <p:cNvPr id="26626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256201393"/>
              </p:ext>
            </p:extLst>
          </p:nvPr>
        </p:nvGraphicFramePr>
        <p:xfrm>
          <a:off x="357188" y="1071563"/>
          <a:ext cx="4271962" cy="1528762"/>
        </p:xfrm>
        <a:graphic>
          <a:graphicData uri="http://schemas.openxmlformats.org/presentationml/2006/ole">
            <p:oleObj spid="_x0000_s26734" name="Лист" r:id="rId3" imgW="2019244" imgH="571590" progId="Excel.Sheet.8">
              <p:embed/>
            </p:oleObj>
          </a:graphicData>
        </a:graphic>
      </p:graphicFrame>
      <p:graphicFrame>
        <p:nvGraphicFramePr>
          <p:cNvPr id="26627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461965620"/>
              </p:ext>
            </p:extLst>
          </p:nvPr>
        </p:nvGraphicFramePr>
        <p:xfrm>
          <a:off x="4572000" y="1071563"/>
          <a:ext cx="4081463" cy="2033587"/>
        </p:xfrm>
        <a:graphic>
          <a:graphicData uri="http://schemas.openxmlformats.org/presentationml/2006/ole">
            <p:oleObj spid="_x0000_s26735" name="Лист" r:id="rId4" imgW="2019244" imgH="571590" progId="Excel.Sheet.8">
              <p:embed/>
            </p:oleObj>
          </a:graphicData>
        </a:graphic>
      </p:graphicFrame>
      <p:graphicFrame>
        <p:nvGraphicFramePr>
          <p:cNvPr id="26628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704409537"/>
              </p:ext>
            </p:extLst>
          </p:nvPr>
        </p:nvGraphicFramePr>
        <p:xfrm>
          <a:off x="571500" y="3714750"/>
          <a:ext cx="4000500" cy="2609850"/>
        </p:xfrm>
        <a:graphic>
          <a:graphicData uri="http://schemas.openxmlformats.org/presentationml/2006/ole">
            <p:oleObj spid="_x0000_s26736" name="Лист" r:id="rId5" imgW="2028698" imgH="761940" progId="Excel.Sheet.8">
              <p:embed/>
            </p:oleObj>
          </a:graphicData>
        </a:graphic>
      </p:graphicFrame>
      <p:graphicFrame>
        <p:nvGraphicFramePr>
          <p:cNvPr id="26629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857784048"/>
              </p:ext>
            </p:extLst>
          </p:nvPr>
        </p:nvGraphicFramePr>
        <p:xfrm>
          <a:off x="4572000" y="3714750"/>
          <a:ext cx="3970338" cy="2535238"/>
        </p:xfrm>
        <a:graphic>
          <a:graphicData uri="http://schemas.openxmlformats.org/presentationml/2006/ole">
            <p:oleObj spid="_x0000_s26737" name="Лист" r:id="rId6" imgW="2028698" imgH="952560" progId="Excel.Sheet.8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13686295"/>
              </p:ext>
            </p:extLst>
          </p:nvPr>
        </p:nvGraphicFramePr>
        <p:xfrm>
          <a:off x="142875" y="214313"/>
          <a:ext cx="8880475" cy="5781675"/>
        </p:xfrm>
        <a:graphic>
          <a:graphicData uri="http://schemas.openxmlformats.org/presentationml/2006/ole">
            <p:oleObj spid="_x0000_s6173" name="Лист" r:id="rId4" imgW="7753356" imgH="3819420" progId="Excel.Sheet.8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37316493"/>
              </p:ext>
            </p:extLst>
          </p:nvPr>
        </p:nvGraphicFramePr>
        <p:xfrm>
          <a:off x="179388" y="765175"/>
          <a:ext cx="8737600" cy="5186363"/>
        </p:xfrm>
        <a:graphic>
          <a:graphicData uri="http://schemas.openxmlformats.org/presentationml/2006/ole">
            <p:oleObj spid="_x0000_s7197" name="Лист" r:id="rId3" imgW="7267657" imgH="3248100" progId="Excel.Sheet.8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20585</TotalTime>
  <Words>913</Words>
  <Application>Microsoft Office PowerPoint</Application>
  <PresentationFormat>Экран (4:3)</PresentationFormat>
  <Paragraphs>112</Paragraphs>
  <Slides>14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Поток</vt:lpstr>
      <vt:lpstr>Лист Microsoft Office Excel 97-2003</vt:lpstr>
      <vt:lpstr>Лист</vt:lpstr>
      <vt:lpstr> </vt:lpstr>
      <vt:lpstr> </vt:lpstr>
      <vt:lpstr>Слайд 3</vt:lpstr>
      <vt:lpstr>Слайд 4</vt:lpstr>
      <vt:lpstr>Динамика поступления налоговых и неналоговых доходов за январь-сентябрь 2019 года и 2020 года (в тыс.руб.)</vt:lpstr>
      <vt:lpstr>Слайд 6</vt:lpstr>
      <vt:lpstr>Исполнение по безвозмездным поступлениям за январь – сентябрь 2020 года (тыс. руб.) </vt:lpstr>
      <vt:lpstr>Слайд 8</vt:lpstr>
      <vt:lpstr>Слайд 9</vt:lpstr>
      <vt:lpstr>Расходы консолидированного бюджета муниципального образования «Карсунский район» Ульяновской области, выделенные на реализацию муниципальных программ за январь-сентябрь 2020 года, тыс. руб.</vt:lpstr>
      <vt:lpstr>             Расходы консолидированного бюджета муниципального образования «Карсунский район» Ульяновской области, выделенные на реализацию                                    муниципальных программ за январь-сентябрь 2020 года,           тыс. руб.</vt:lpstr>
      <vt:lpstr>Расходы консолидированного бюджета муниципального образования «Карсунский район» Ульяновской области, выделенные на реализа муниципальных программ за январь-сентябрь 2020 года,    тыс. руб.</vt:lpstr>
      <vt:lpstr>Расходы консолидированного бюджета муниципального образования «Карсунский район» Ульяновской области, выделенные на реализа муниципальных программ за январь-сентябрь 2020 года,    тыс. руб.</vt:lpstr>
      <vt:lpstr>Расходы консолидированного бюджета муниципального образования «Карсунский район» Ульяновской области, выделенные на реализацию муниципальных программ за январь-сентябрь 2020  года, тыс. руб.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безвозмездных поступлений в консолидированный бюджет муниципального образования «Карсунский район» за 9 месяцев 2014 года</dc:title>
  <dc:creator>Админ</dc:creator>
  <cp:lastModifiedBy>Лена</cp:lastModifiedBy>
  <cp:revision>1784</cp:revision>
  <cp:lastPrinted>2020-10-22T07:57:50Z</cp:lastPrinted>
  <dcterms:modified xsi:type="dcterms:W3CDTF">2020-10-22T10:00:18Z</dcterms:modified>
</cp:coreProperties>
</file>