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xls" ContentType="application/vnd.ms-exce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71" r:id="rId11"/>
    <p:sldId id="267" r:id="rId12"/>
    <p:sldId id="269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709" autoAdjust="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3200">
              <a:solidFill>
                <a:srgbClr val="FFC000"/>
              </a:solidFill>
            </a:defRPr>
          </a:pPr>
          <a:endParaRPr lang="ru-RU"/>
        </a:p>
      </c:txPr>
    </c:title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Структура доходов консолидированного бюджета МО "Карсунский район" </c:v>
                </c:pt>
              </c:strCache>
            </c:strRef>
          </c:tx>
          <c:explosion val="25"/>
          <c:dLbls>
            <c:showVal val="1"/>
            <c:showLeaderLines val="1"/>
          </c:dLbls>
          <c:cat>
            <c:strRef>
              <c:f>Лист1!$A$2:$A$3</c:f>
              <c:strCache>
                <c:ptCount val="2"/>
                <c:pt idx="0">
                  <c:v>Налоговые и неналоговые доходы</c:v>
                </c:pt>
                <c:pt idx="1">
                  <c:v>Безвозмездные поступления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0.14900000000000022</c:v>
                </c:pt>
                <c:pt idx="1">
                  <c:v>0.85100000000000064</c:v>
                </c:pt>
              </c:numCache>
            </c:numRef>
          </c:val>
        </c:ser>
      </c:pie3DChart>
    </c:plotArea>
    <c:legend>
      <c:legendPos val="r"/>
      <c:layout/>
      <c:txPr>
        <a:bodyPr/>
        <a:lstStyle/>
        <a:p>
          <a:pPr>
            <a:defRPr>
              <a:solidFill>
                <a:srgbClr val="FFC000"/>
              </a:solidFill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style val="35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showVal val="1"/>
            <c:showLeaderLines val="1"/>
          </c:dLbls>
          <c:cat>
            <c:strRef>
              <c:f>Лист1!$A$2:$A$12</c:f>
              <c:strCache>
                <c:ptCount val="11"/>
                <c:pt idx="0">
                  <c:v>НДФЛ</c:v>
                </c:pt>
                <c:pt idx="1">
                  <c:v>Акцизы</c:v>
                </c:pt>
                <c:pt idx="2">
                  <c:v>ЕНВД</c:v>
                </c:pt>
                <c:pt idx="3">
                  <c:v>ЕСХН</c:v>
                </c:pt>
                <c:pt idx="4">
                  <c:v>Патент</c:v>
                </c:pt>
                <c:pt idx="5">
                  <c:v>Госпошлина</c:v>
                </c:pt>
                <c:pt idx="6">
                  <c:v>Аренда</c:v>
                </c:pt>
                <c:pt idx="7">
                  <c:v>Негативка</c:v>
                </c:pt>
                <c:pt idx="8">
                  <c:v>Платные услуги</c:v>
                </c:pt>
                <c:pt idx="9">
                  <c:v>Продажи</c:v>
                </c:pt>
                <c:pt idx="10">
                  <c:v>Штрафы</c:v>
                </c:pt>
              </c:strCache>
            </c:strRef>
          </c:cat>
          <c:val>
            <c:numRef>
              <c:f>Лист1!$B$2:$B$12</c:f>
              <c:numCache>
                <c:formatCode>General</c:formatCode>
                <c:ptCount val="11"/>
                <c:pt idx="0">
                  <c:v>8905.7999999999884</c:v>
                </c:pt>
                <c:pt idx="1">
                  <c:v>139</c:v>
                </c:pt>
                <c:pt idx="2">
                  <c:v>5839.1</c:v>
                </c:pt>
                <c:pt idx="3">
                  <c:v>11</c:v>
                </c:pt>
                <c:pt idx="4">
                  <c:v>387.4</c:v>
                </c:pt>
                <c:pt idx="5">
                  <c:v>914.3</c:v>
                </c:pt>
                <c:pt idx="6">
                  <c:v>919.7</c:v>
                </c:pt>
                <c:pt idx="7">
                  <c:v>435</c:v>
                </c:pt>
                <c:pt idx="8">
                  <c:v>7066.9</c:v>
                </c:pt>
                <c:pt idx="9">
                  <c:v>415.1</c:v>
                </c:pt>
                <c:pt idx="10">
                  <c:v>1162.2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ЕСХН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13.9</c:v>
                </c:pt>
                <c:pt idx="1">
                  <c:v>11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Акцизы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Лист1!$C$2:$C$3</c:f>
              <c:numCache>
                <c:formatCode>General</c:formatCode>
                <c:ptCount val="2"/>
                <c:pt idx="1">
                  <c:v>139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Патент</c:v>
                </c:pt>
              </c:strCache>
            </c:strRef>
          </c:tx>
          <c:cat>
            <c:numRef>
              <c:f>Лист1!$A$2:$A$3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172.4</c:v>
                </c:pt>
                <c:pt idx="1">
                  <c:v>387.4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Госпошлина</c:v>
                </c:pt>
              </c:strCache>
            </c:strRef>
          </c:tx>
          <c:dLbls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Лист1!$E$2:$E$3</c:f>
              <c:numCache>
                <c:formatCode>General</c:formatCode>
                <c:ptCount val="2"/>
                <c:pt idx="0">
                  <c:v>596.70000000000005</c:v>
                </c:pt>
                <c:pt idx="1">
                  <c:v>914.3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ЕНВД</c:v>
                </c:pt>
              </c:strCache>
            </c:strRef>
          </c:tx>
          <c:dLbls>
            <c:txPr>
              <a:bodyPr/>
              <a:lstStyle/>
              <a:p>
                <a:pPr>
                  <a:defRPr sz="1400" b="1"/>
                </a:pPr>
                <a:endParaRPr lang="ru-RU"/>
              </a:p>
            </c:txPr>
            <c:showVal val="1"/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Лист1!$F$2:$F$3</c:f>
              <c:numCache>
                <c:formatCode>General</c:formatCode>
                <c:ptCount val="2"/>
                <c:pt idx="0">
                  <c:v>5839.7</c:v>
                </c:pt>
                <c:pt idx="1">
                  <c:v>5839.1</c:v>
                </c:pt>
              </c:numCache>
            </c:numRef>
          </c:val>
        </c:ser>
        <c:ser>
          <c:idx val="5"/>
          <c:order val="5"/>
          <c:tx>
            <c:strRef>
              <c:f>Лист1!$G$1</c:f>
              <c:strCache>
                <c:ptCount val="1"/>
                <c:pt idx="0">
                  <c:v>НДФЛ</c:v>
                </c:pt>
              </c:strCache>
            </c:strRef>
          </c:tx>
          <c:dLbls>
            <c:showVal val="1"/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Лист1!$G$2:$G$3</c:f>
              <c:numCache>
                <c:formatCode>General</c:formatCode>
                <c:ptCount val="2"/>
                <c:pt idx="0">
                  <c:v>10802.8</c:v>
                </c:pt>
                <c:pt idx="1">
                  <c:v>8905.7999999999902</c:v>
                </c:pt>
              </c:numCache>
            </c:numRef>
          </c:val>
        </c:ser>
        <c:shape val="cylinder"/>
        <c:axId val="70132480"/>
        <c:axId val="70134016"/>
        <c:axId val="70037504"/>
      </c:bar3DChart>
      <c:catAx>
        <c:axId val="70132480"/>
        <c:scaling>
          <c:orientation val="minMax"/>
        </c:scaling>
        <c:axPos val="b"/>
        <c:numFmt formatCode="General" sourceLinked="1"/>
        <c:tickLblPos val="nextTo"/>
        <c:crossAx val="70134016"/>
        <c:crosses val="autoZero"/>
        <c:auto val="1"/>
        <c:lblAlgn val="ctr"/>
        <c:lblOffset val="100"/>
      </c:catAx>
      <c:valAx>
        <c:axId val="70134016"/>
        <c:scaling>
          <c:orientation val="minMax"/>
        </c:scaling>
        <c:axPos val="l"/>
        <c:majorGridlines/>
        <c:numFmt formatCode="General" sourceLinked="1"/>
        <c:tickLblPos val="nextTo"/>
        <c:crossAx val="70132480"/>
        <c:crosses val="autoZero"/>
        <c:crossBetween val="between"/>
      </c:valAx>
      <c:serAx>
        <c:axId val="70037504"/>
        <c:scaling>
          <c:orientation val="minMax"/>
        </c:scaling>
        <c:axPos val="b"/>
        <c:tickLblPos val="nextTo"/>
        <c:txPr>
          <a:bodyPr/>
          <a:lstStyle/>
          <a:p>
            <a:pPr>
              <a:defRPr sz="1400"/>
            </a:pPr>
            <a:endParaRPr lang="ru-RU"/>
          </a:p>
        </c:txPr>
        <c:crossAx val="70134016"/>
        <c:crosses val="autoZero"/>
      </c:ser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perspective val="30"/>
    </c:view3D>
    <c:plotArea>
      <c:layout/>
      <c:bar3DChart>
        <c:barDir val="col"/>
        <c:grouping val="standard"/>
        <c:ser>
          <c:idx val="0"/>
          <c:order val="0"/>
          <c:tx>
            <c:strRef>
              <c:f>Лист1!$B$1</c:f>
              <c:strCache>
                <c:ptCount val="1"/>
                <c:pt idx="0">
                  <c:v>Негативка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519.6</c:v>
                </c:pt>
                <c:pt idx="1">
                  <c:v>435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Аренда</c:v>
                </c:pt>
              </c:strCache>
            </c:strRef>
          </c:tx>
          <c:dLbls>
            <c:dLbl>
              <c:idx val="1"/>
              <c:layout>
                <c:manualLayout>
                  <c:x val="6.523909486149667E-3"/>
                  <c:y val="4.6079809585164763E-2"/>
                </c:manualLayout>
              </c:layout>
              <c:showVal val="1"/>
            </c:dLbl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Лист1!$C$2:$C$3</c:f>
              <c:numCache>
                <c:formatCode>General</c:formatCode>
                <c:ptCount val="2"/>
                <c:pt idx="0">
                  <c:v>827.8</c:v>
                </c:pt>
                <c:pt idx="1">
                  <c:v>919.7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Продажи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Лист1!$D$2:$D$3</c:f>
              <c:numCache>
                <c:formatCode>General</c:formatCode>
                <c:ptCount val="2"/>
                <c:pt idx="0">
                  <c:v>1298.3</c:v>
                </c:pt>
                <c:pt idx="1">
                  <c:v>415.1</c:v>
                </c:pt>
              </c:numCache>
            </c:numRef>
          </c:val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Штрафы</c:v>
                </c:pt>
              </c:strCache>
            </c:strRef>
          </c:tx>
          <c:dLbls>
            <c:txPr>
              <a:bodyPr/>
              <a:lstStyle/>
              <a:p>
                <a:pPr>
                  <a:defRPr sz="1400"/>
                </a:pPr>
                <a:endParaRPr lang="ru-RU"/>
              </a:p>
            </c:txPr>
            <c:showVal val="1"/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Лист1!$E$2:$E$3</c:f>
              <c:numCache>
                <c:formatCode>General</c:formatCode>
                <c:ptCount val="2"/>
                <c:pt idx="0">
                  <c:v>1465.1</c:v>
                </c:pt>
                <c:pt idx="1">
                  <c:v>1162.2</c:v>
                </c:pt>
              </c:numCache>
            </c:numRef>
          </c:val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Платные услуги</c:v>
                </c:pt>
              </c:strCache>
            </c:strRef>
          </c:tx>
          <c:dLbls>
            <c:showVal val="1"/>
          </c:dLbls>
          <c:cat>
            <c:numRef>
              <c:f>Лист1!$A$2:$A$3</c:f>
              <c:numCache>
                <c:formatCode>General</c:formatCode>
                <c:ptCount val="2"/>
                <c:pt idx="0">
                  <c:v>2013</c:v>
                </c:pt>
                <c:pt idx="1">
                  <c:v>2014</c:v>
                </c:pt>
              </c:numCache>
            </c:numRef>
          </c:cat>
          <c:val>
            <c:numRef>
              <c:f>Лист1!$F$2:$F$3</c:f>
              <c:numCache>
                <c:formatCode>General</c:formatCode>
                <c:ptCount val="2"/>
                <c:pt idx="0">
                  <c:v>6203.6</c:v>
                </c:pt>
                <c:pt idx="1">
                  <c:v>7066.9</c:v>
                </c:pt>
              </c:numCache>
            </c:numRef>
          </c:val>
        </c:ser>
        <c:shape val="cone"/>
        <c:axId val="71082752"/>
        <c:axId val="71084288"/>
        <c:axId val="71057408"/>
      </c:bar3DChart>
      <c:catAx>
        <c:axId val="71082752"/>
        <c:scaling>
          <c:orientation val="minMax"/>
        </c:scaling>
        <c:axPos val="b"/>
        <c:numFmt formatCode="General" sourceLinked="1"/>
        <c:tickLblPos val="nextTo"/>
        <c:crossAx val="71084288"/>
        <c:crosses val="autoZero"/>
        <c:auto val="1"/>
        <c:lblAlgn val="ctr"/>
        <c:lblOffset val="100"/>
      </c:catAx>
      <c:valAx>
        <c:axId val="71084288"/>
        <c:scaling>
          <c:orientation val="minMax"/>
        </c:scaling>
        <c:axPos val="l"/>
        <c:majorGridlines/>
        <c:numFmt formatCode="General" sourceLinked="1"/>
        <c:tickLblPos val="nextTo"/>
        <c:crossAx val="71082752"/>
        <c:crosses val="autoZero"/>
        <c:crossBetween val="between"/>
      </c:valAx>
      <c:serAx>
        <c:axId val="71057408"/>
        <c:scaling>
          <c:orientation val="minMax"/>
        </c:scaling>
        <c:axPos val="b"/>
        <c:tickLblPos val="nextTo"/>
        <c:crossAx val="71084288"/>
        <c:crosses val="autoZero"/>
      </c:ser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13.10.2014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2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2.v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3.xls"/><Relationship Id="rId2" Type="http://schemas.openxmlformats.org/officeDocument/2006/relationships/slideLayout" Target="../slideLayouts/slideLayout3.xml"/><Relationship Id="rId1" Type="http://schemas.openxmlformats.org/officeDocument/2006/relationships/vmlDrawing" Target="../drawings/vmlDrawing3.v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3771912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Исполнение бюджета муниципального образования </a:t>
            </a:r>
            <a:br>
              <a:rPr lang="ru-RU" dirty="0" smtClean="0"/>
            </a:br>
            <a:r>
              <a:rPr lang="ru-RU" dirty="0" smtClean="0"/>
              <a:t>«</a:t>
            </a:r>
            <a:r>
              <a:rPr lang="ru-RU" dirty="0" err="1" smtClean="0"/>
              <a:t>Карсунский</a:t>
            </a:r>
            <a:r>
              <a:rPr lang="ru-RU" dirty="0" smtClean="0"/>
              <a:t> район» </a:t>
            </a:r>
            <a:br>
              <a:rPr lang="ru-RU" dirty="0" smtClean="0"/>
            </a:br>
            <a:r>
              <a:rPr lang="ru-RU" dirty="0" smtClean="0"/>
              <a:t>за 9 месяцев 2014 года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 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0352" y="714356"/>
            <a:ext cx="8113614" cy="1285884"/>
          </a:xfrm>
        </p:spPr>
        <p:txBody>
          <a:bodyPr/>
          <a:lstStyle/>
          <a:p>
            <a:pPr algn="ctr"/>
            <a:r>
              <a:rPr lang="ru-RU" i="1" dirty="0" smtClean="0"/>
              <a:t>Основные понятия и термины</a:t>
            </a:r>
            <a:endParaRPr lang="ru-RU" i="1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530352" y="2071678"/>
            <a:ext cx="8327928" cy="4429156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Бюджет</a:t>
            </a:r>
            <a:r>
              <a:rPr lang="ru-RU" dirty="0" smtClean="0"/>
              <a:t> - форма образования и расходования денежных средств, предназначенных для финансового обеспечения задач и функций государства и местного самоуправления;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Доходы</a:t>
            </a:r>
            <a:r>
              <a:rPr lang="ru-RU" dirty="0" smtClean="0"/>
              <a:t> бюджета - поступающие в бюджет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Расходы</a:t>
            </a:r>
            <a:r>
              <a:rPr lang="ru-RU" dirty="0" smtClean="0"/>
              <a:t> бюджета - выплачиваемые из бюджета денежные средства, за исключением средств, являющихся в соответствии с настоящим Кодексом источниками финансирования дефицита бюджета;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Дефицит</a:t>
            </a:r>
            <a:r>
              <a:rPr lang="ru-RU" dirty="0" smtClean="0"/>
              <a:t> бюджета - превышение расходов бюджета над его доходами;</a:t>
            </a:r>
          </a:p>
          <a:p>
            <a:r>
              <a:rPr lang="ru-RU" b="1" dirty="0" err="1" smtClean="0">
                <a:solidFill>
                  <a:srgbClr val="FF0000"/>
                </a:solidFill>
              </a:rPr>
              <a:t>Профицит</a:t>
            </a:r>
            <a:r>
              <a:rPr lang="ru-RU" dirty="0" smtClean="0"/>
              <a:t> бюджета - превышение доходов бюджета над его расходами;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Межбюджетные трансферты </a:t>
            </a:r>
            <a:r>
              <a:rPr lang="ru-RU" dirty="0" smtClean="0"/>
              <a:t>- средства, предоставляемые одним бюджетом бюджетной системы Российской Федерации другому бюджету бюджетной системы Российской Федерации;</a:t>
            </a:r>
          </a:p>
          <a:p>
            <a:r>
              <a:rPr lang="ru-RU" b="1" dirty="0" smtClean="0">
                <a:solidFill>
                  <a:srgbClr val="FF0000"/>
                </a:solidFill>
              </a:rPr>
              <a:t>Дотации</a:t>
            </a:r>
            <a:r>
              <a:rPr lang="ru-RU" dirty="0" smtClean="0"/>
              <a:t> - межбюджетные трансферты, предоставляемые на безвозмездной и безвозвратной основе без установления направлений и (или) условий их использования;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00042"/>
            <a:ext cx="8185052" cy="642942"/>
          </a:xfrm>
        </p:spPr>
        <p:txBody>
          <a:bodyPr/>
          <a:lstStyle/>
          <a:p>
            <a:pPr algn="ctr"/>
            <a:r>
              <a:rPr lang="ru-RU" sz="2000" dirty="0" smtClean="0"/>
              <a:t>Доходы в бюджет муниципального образования зачисляются согласно нормативов отчислений</a:t>
            </a:r>
            <a:endParaRPr lang="ru-RU" sz="20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642911" y="1305006"/>
          <a:ext cx="8072493" cy="55031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90831"/>
                <a:gridCol w="2690831"/>
                <a:gridCol w="2690831"/>
              </a:tblGrid>
              <a:tr h="3505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Calibri"/>
                          <a:ea typeface="Calibri"/>
                          <a:cs typeface="Times New Roman"/>
                        </a:rPr>
                        <a:t>Наименование доходного источника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Calibri"/>
                          <a:ea typeface="Calibri"/>
                          <a:cs typeface="Times New Roman"/>
                        </a:rPr>
                        <a:t>Норматив отчислений в бюджет района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Норматив отчислений в бюджет поселения</a:t>
                      </a:r>
                    </a:p>
                  </a:txBody>
                  <a:tcPr marL="68580" marR="68580" marT="0" marB="0"/>
                </a:tc>
              </a:tr>
              <a:tr h="216326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Calibri"/>
                          <a:ea typeface="Calibri"/>
                          <a:cs typeface="Times New Roman"/>
                        </a:rPr>
                        <a:t>Налоговые доходы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05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Налог на доходы физических лиц (НДФЛ)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15 % от всей перечисляемой налоговым агентом (работодателем) суммы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15 % от всей перечисляемой налоговым агентом (работодателем) суммы</a:t>
                      </a:r>
                    </a:p>
                  </a:txBody>
                  <a:tcPr marL="68580" marR="68580" marT="0" marB="0"/>
                </a:tc>
              </a:tr>
              <a:tr h="3505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Единый налог на вменённый доход (ЕНВД)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100 %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05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Единый сельскохозяйственный налог (ЕСХН)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50 %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50 %</a:t>
                      </a:r>
                    </a:p>
                  </a:txBody>
                  <a:tcPr marL="68580" marR="68580" marT="0" marB="0"/>
                </a:tc>
              </a:tr>
              <a:tr h="1805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Налог на имущество физических лиц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100 %</a:t>
                      </a:r>
                    </a:p>
                  </a:txBody>
                  <a:tcPr marL="68580" marR="68580" marT="0" marB="0"/>
                </a:tc>
              </a:tr>
              <a:tr h="18057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Земельный налог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100 %</a:t>
                      </a:r>
                    </a:p>
                  </a:txBody>
                  <a:tcPr marL="68580" marR="68580" marT="0" marB="0"/>
                </a:tc>
              </a:tr>
              <a:tr h="1699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Государственная пошлина (по видам)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100 %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100 %</a:t>
                      </a:r>
                    </a:p>
                  </a:txBody>
                  <a:tcPr marL="68580" marR="68580" marT="0" marB="0"/>
                </a:tc>
              </a:tr>
              <a:tr h="216326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Calibri"/>
                          <a:ea typeface="Calibri"/>
                          <a:cs typeface="Times New Roman"/>
                        </a:rPr>
                        <a:t>Неналоговые доходы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05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Доходы от сдачи в аренду земельных участков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50 %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50 %</a:t>
                      </a:r>
                    </a:p>
                  </a:txBody>
                  <a:tcPr marL="68580" marR="68580" marT="0" marB="0"/>
                </a:tc>
              </a:tr>
              <a:tr h="531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Доходы от сдачи в аренду муниципального имущества (в зависимости от собственника)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100 %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100 %</a:t>
                      </a:r>
                    </a:p>
                  </a:txBody>
                  <a:tcPr marL="68580" marR="68580" marT="0" marB="0"/>
                </a:tc>
              </a:tr>
              <a:tr h="3505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Плата за негативное воздействие на окружающую среду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40 %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05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Доходы от реализации земельных участков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50 %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50 %</a:t>
                      </a:r>
                    </a:p>
                  </a:txBody>
                  <a:tcPr marL="68580" marR="68580" marT="0" marB="0"/>
                </a:tc>
              </a:tr>
              <a:tr h="53115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Доходы от реализации муниципального имущества (в зависимости от собственника)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100 %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100 %</a:t>
                      </a:r>
                    </a:p>
                  </a:txBody>
                  <a:tcPr marL="68580" marR="68580" marT="0" marB="0"/>
                </a:tc>
              </a:tr>
              <a:tr h="35057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Доходы от оказания платных услуг (от казенных учреждений)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100 %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100 %</a:t>
                      </a:r>
                    </a:p>
                  </a:txBody>
                  <a:tcPr marL="68580" marR="68580" marT="0" marB="0"/>
                </a:tc>
              </a:tr>
              <a:tr h="16999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Штрафы, санкции (по видам)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latin typeface="Calibri"/>
                          <a:ea typeface="Calibri"/>
                          <a:cs typeface="Times New Roman"/>
                        </a:rPr>
                        <a:t>100 %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latin typeface="Calibri"/>
                          <a:ea typeface="Calibri"/>
                          <a:cs typeface="Times New Roman"/>
                        </a:rPr>
                        <a:t>100 %</a:t>
                      </a: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Налоговый потенциал Карсунского района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143116"/>
            <a:ext cx="7772400" cy="4429156"/>
          </a:xfrm>
        </p:spPr>
        <p:txBody>
          <a:bodyPr>
            <a:normAutofit lnSpcReduction="10000"/>
          </a:bodyPr>
          <a:lstStyle/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371</a:t>
            </a:r>
            <a:r>
              <a:rPr lang="ru-RU" sz="4000" dirty="0" smtClean="0"/>
              <a:t> </a:t>
            </a:r>
            <a:r>
              <a:rPr lang="ru-RU" dirty="0" smtClean="0"/>
              <a:t>плательщик ЕНВД, из них 54 организации и 317 индивидуальные предприниматели</a:t>
            </a:r>
          </a:p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4</a:t>
            </a:r>
            <a:r>
              <a:rPr lang="ru-RU" dirty="0" smtClean="0"/>
              <a:t> плательщика ЕСХН, из них 1 организация и 3 индивидуальных предпринимателя</a:t>
            </a:r>
          </a:p>
          <a:p>
            <a:pPr algn="ctr"/>
            <a:r>
              <a:rPr lang="ru-RU" sz="3200" dirty="0" smtClean="0">
                <a:solidFill>
                  <a:srgbClr val="C00000"/>
                </a:solidFill>
              </a:rPr>
              <a:t>10387</a:t>
            </a:r>
            <a:r>
              <a:rPr lang="ru-RU" dirty="0" smtClean="0"/>
              <a:t> плательщика земельного налога, из них  148  организации и 10239 физические лица. Налогообложению подлежат  7747 земельных участков</a:t>
            </a:r>
          </a:p>
          <a:p>
            <a:pPr algn="ctr"/>
            <a:r>
              <a:rPr lang="ru-RU" sz="3500" dirty="0" smtClean="0">
                <a:solidFill>
                  <a:srgbClr val="C00000"/>
                </a:solidFill>
              </a:rPr>
              <a:t>8945</a:t>
            </a:r>
            <a:r>
              <a:rPr lang="ru-RU" dirty="0" smtClean="0"/>
              <a:t> плательщиков налога на имущество физических лиц. Кроме того, 4645  плательщикам представлена льгота. Налогом облагается  5525  строений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4571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>
          <a:xfrm>
            <a:off x="530352" y="1643050"/>
            <a:ext cx="7772400" cy="4429156"/>
          </a:xfrm>
        </p:spPr>
        <p:txBody>
          <a:bodyPr/>
          <a:lstStyle/>
          <a:p>
            <a:endParaRPr lang="ru-RU" dirty="0"/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1071538" y="571480"/>
          <a:ext cx="7429552" cy="55721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00042"/>
            <a:ext cx="8113614" cy="1357322"/>
          </a:xfrm>
        </p:spPr>
        <p:txBody>
          <a:bodyPr/>
          <a:lstStyle/>
          <a:p>
            <a:pPr algn="ctr"/>
            <a:r>
              <a:rPr lang="ru-RU" sz="3600" dirty="0" smtClean="0">
                <a:solidFill>
                  <a:srgbClr val="FFC000"/>
                </a:solidFill>
              </a:rPr>
              <a:t>Структура налоговых и неналоговых доходов бюджета</a:t>
            </a:r>
            <a:br>
              <a:rPr lang="ru-RU" sz="3600" dirty="0" smtClean="0">
                <a:solidFill>
                  <a:srgbClr val="FFC000"/>
                </a:solidFill>
              </a:rPr>
            </a:br>
            <a:r>
              <a:rPr lang="ru-RU" sz="3600" dirty="0" smtClean="0">
                <a:solidFill>
                  <a:srgbClr val="FFC000"/>
                </a:solidFill>
              </a:rPr>
              <a:t> МО «</a:t>
            </a:r>
            <a:r>
              <a:rPr lang="ru-RU" sz="3600" dirty="0" err="1" smtClean="0">
                <a:solidFill>
                  <a:srgbClr val="FFC000"/>
                </a:solidFill>
              </a:rPr>
              <a:t>Карсунский</a:t>
            </a:r>
            <a:r>
              <a:rPr lang="ru-RU" sz="3600" dirty="0" smtClean="0">
                <a:solidFill>
                  <a:srgbClr val="FFC000"/>
                </a:solidFill>
              </a:rPr>
              <a:t> район»</a:t>
            </a:r>
            <a:endParaRPr lang="ru-RU" sz="3600" dirty="0">
              <a:solidFill>
                <a:srgbClr val="FFC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1142976" y="2000240"/>
          <a:ext cx="7286676" cy="4286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428604"/>
            <a:ext cx="8256490" cy="1571636"/>
          </a:xfrm>
        </p:spPr>
        <p:txBody>
          <a:bodyPr/>
          <a:lstStyle/>
          <a:p>
            <a:pPr algn="ctr"/>
            <a:r>
              <a:rPr lang="ru-RU" sz="2800" dirty="0" smtClean="0">
                <a:solidFill>
                  <a:srgbClr val="FFC000"/>
                </a:solidFill>
              </a:rPr>
              <a:t>Динамика поступлений налоговых доходных источников в бюджет </a:t>
            </a:r>
            <a:br>
              <a:rPr lang="ru-RU" sz="2800" dirty="0" smtClean="0">
                <a:solidFill>
                  <a:srgbClr val="FFC000"/>
                </a:solidFill>
              </a:rPr>
            </a:br>
            <a:r>
              <a:rPr lang="ru-RU" sz="2800" dirty="0" smtClean="0">
                <a:solidFill>
                  <a:srgbClr val="FFC000"/>
                </a:solidFill>
              </a:rPr>
              <a:t>МО «</a:t>
            </a:r>
            <a:r>
              <a:rPr lang="ru-RU" sz="2800" dirty="0" err="1" smtClean="0">
                <a:solidFill>
                  <a:srgbClr val="FFC000"/>
                </a:solidFill>
              </a:rPr>
              <a:t>Карсунский</a:t>
            </a:r>
            <a:r>
              <a:rPr lang="ru-RU" sz="2800" dirty="0" smtClean="0">
                <a:solidFill>
                  <a:srgbClr val="FFC000"/>
                </a:solidFill>
              </a:rPr>
              <a:t> район»</a:t>
            </a:r>
            <a:br>
              <a:rPr lang="ru-RU" sz="2800" dirty="0" smtClean="0">
                <a:solidFill>
                  <a:srgbClr val="FFC000"/>
                </a:solidFill>
              </a:rPr>
            </a:br>
            <a:r>
              <a:rPr lang="ru-RU" sz="2800" dirty="0" smtClean="0">
                <a:solidFill>
                  <a:srgbClr val="FFC000"/>
                </a:solidFill>
              </a:rPr>
              <a:t> за 9 месяцев 2013-2014 годов </a:t>
            </a:r>
            <a:endParaRPr lang="ru-RU" sz="2800" dirty="0">
              <a:solidFill>
                <a:srgbClr val="FFC00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928662" y="2000240"/>
          <a:ext cx="7572428" cy="4286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357166"/>
            <a:ext cx="8256490" cy="1428760"/>
          </a:xfrm>
        </p:spPr>
        <p:txBody>
          <a:bodyPr/>
          <a:lstStyle/>
          <a:p>
            <a:pPr algn="ctr"/>
            <a:r>
              <a:rPr lang="ru-RU" sz="2800" dirty="0" smtClean="0">
                <a:solidFill>
                  <a:srgbClr val="FFC000"/>
                </a:solidFill>
              </a:rPr>
              <a:t>Динамика поступлений неналоговых доходных источников в бюджет </a:t>
            </a:r>
            <a:br>
              <a:rPr lang="ru-RU" sz="2800" dirty="0" smtClean="0">
                <a:solidFill>
                  <a:srgbClr val="FFC000"/>
                </a:solidFill>
              </a:rPr>
            </a:br>
            <a:r>
              <a:rPr lang="ru-RU" sz="2800" dirty="0" smtClean="0">
                <a:solidFill>
                  <a:srgbClr val="FFC000"/>
                </a:solidFill>
              </a:rPr>
              <a:t>МО «</a:t>
            </a:r>
            <a:r>
              <a:rPr lang="ru-RU" sz="2800" dirty="0" err="1" smtClean="0">
                <a:solidFill>
                  <a:srgbClr val="FFC000"/>
                </a:solidFill>
              </a:rPr>
              <a:t>Карсунский</a:t>
            </a:r>
            <a:r>
              <a:rPr lang="ru-RU" sz="2800" dirty="0" smtClean="0">
                <a:solidFill>
                  <a:srgbClr val="FFC000"/>
                </a:solidFill>
              </a:rPr>
              <a:t> район»</a:t>
            </a:r>
            <a:br>
              <a:rPr lang="ru-RU" sz="2800" dirty="0" smtClean="0">
                <a:solidFill>
                  <a:srgbClr val="FFC000"/>
                </a:solidFill>
              </a:rPr>
            </a:br>
            <a:r>
              <a:rPr lang="ru-RU" sz="2800" dirty="0" smtClean="0">
                <a:solidFill>
                  <a:srgbClr val="FFC000"/>
                </a:solidFill>
              </a:rPr>
              <a:t> за 9 месяцев 2013-2014 годов </a:t>
            </a:r>
            <a:endParaRPr lang="ru-RU" sz="28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Диаграмма 3"/>
          <p:cNvGraphicFramePr/>
          <p:nvPr/>
        </p:nvGraphicFramePr>
        <p:xfrm>
          <a:off x="928662" y="1397000"/>
          <a:ext cx="7786742" cy="49609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500042"/>
            <a:ext cx="7851648" cy="1928826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200" b="0" dirty="0" smtClean="0"/>
              <a:t>Структура безвозмездных поступлений в консолидированный бюджет муниципального образования «Карсунский район» за 9 месяцев 2014 года (тыс. руб.)</a:t>
            </a:r>
            <a:br>
              <a:rPr lang="ru-RU" sz="3200" b="0" dirty="0" smtClean="0"/>
            </a:br>
            <a:r>
              <a:rPr lang="ru-RU" sz="3200" b="0" dirty="0" smtClean="0"/>
              <a:t>  </a:t>
            </a:r>
            <a:endParaRPr lang="ru-RU" sz="3200" b="0" dirty="0"/>
          </a:p>
        </p:txBody>
      </p:sp>
      <p:graphicFrame>
        <p:nvGraphicFramePr>
          <p:cNvPr id="1026" name="Диаграмма 3"/>
          <p:cNvGraphicFramePr>
            <a:graphicFrameLocks/>
          </p:cNvGraphicFramePr>
          <p:nvPr/>
        </p:nvGraphicFramePr>
        <p:xfrm>
          <a:off x="642938" y="2500313"/>
          <a:ext cx="7572375" cy="4143375"/>
        </p:xfrm>
        <a:graphic>
          <a:graphicData uri="http://schemas.openxmlformats.org/presentationml/2006/ole">
            <p:oleObj spid="_x0000_s2050" r:id="rId3" imgW="7577985" imgH="4145639" progId="Excel.Sheet.8">
              <p:embed/>
            </p:oleObj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200" b="0" dirty="0" smtClean="0"/>
              <a:t>Расходы консолидированного бюджета муниципального образования «Карсунский район» за 9 месяцев 2014 год – 346117,9 тыс. руб.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3214686"/>
            <a:ext cx="7772400" cy="2500330"/>
          </a:xfrm>
        </p:spPr>
        <p:txBody>
          <a:bodyPr/>
          <a:lstStyle/>
          <a:p>
            <a:r>
              <a:rPr lang="ru-RU" sz="3200" dirty="0" err="1" smtClean="0"/>
              <a:t>Профицит</a:t>
            </a:r>
            <a:r>
              <a:rPr lang="ru-RU" sz="3200" dirty="0" smtClean="0"/>
              <a:t> консолидированного бюджета муниципального образования «Карсунский район» за 9 месяцев 2014 год – 9317,3 тыс. руб</a:t>
            </a:r>
            <a:r>
              <a:rPr lang="ru-RU" sz="2400" dirty="0" smtClean="0"/>
              <a:t>.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428604"/>
            <a:ext cx="7772400" cy="350046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0" smtClean="0"/>
              <a:t/>
            </a:r>
            <a:br>
              <a:rPr lang="ru-RU" sz="3600" b="0" smtClean="0"/>
            </a:br>
            <a:r>
              <a:rPr lang="ru-RU" sz="3600" b="0" smtClean="0"/>
              <a:t/>
            </a:r>
            <a:br>
              <a:rPr lang="ru-RU" sz="3600" b="0" smtClean="0"/>
            </a:br>
            <a:r>
              <a:rPr lang="ru-RU" sz="3600" b="0" smtClean="0"/>
              <a:t/>
            </a:r>
            <a:br>
              <a:rPr lang="ru-RU" sz="3600" b="0" smtClean="0"/>
            </a:br>
            <a:r>
              <a:rPr lang="ru-RU" sz="3600" b="0" smtClean="0"/>
              <a:t/>
            </a:r>
            <a:br>
              <a:rPr lang="ru-RU" sz="3600" b="0" smtClean="0"/>
            </a:br>
            <a:r>
              <a:rPr lang="ru-RU" sz="3600" b="0" smtClean="0"/>
              <a:t/>
            </a:r>
            <a:br>
              <a:rPr lang="ru-RU" sz="3600" b="0" smtClean="0"/>
            </a:br>
            <a:r>
              <a:rPr lang="ru-RU" sz="3600" b="0" smtClean="0"/>
              <a:t/>
            </a:r>
            <a:br>
              <a:rPr lang="ru-RU" sz="3600" b="0" smtClean="0"/>
            </a:br>
            <a:r>
              <a:rPr lang="ru-RU" sz="3600" b="0" smtClean="0"/>
              <a:t/>
            </a:r>
            <a:br>
              <a:rPr lang="ru-RU" sz="3600" b="0" smtClean="0"/>
            </a:br>
            <a:r>
              <a:rPr lang="ru-RU" sz="3600" b="0" smtClean="0"/>
              <a:t/>
            </a:r>
            <a:br>
              <a:rPr lang="ru-RU" sz="3600" b="0" smtClean="0"/>
            </a:br>
            <a:r>
              <a:rPr lang="ru-RU" sz="3600" b="0" smtClean="0"/>
              <a:t/>
            </a:r>
            <a:br>
              <a:rPr lang="ru-RU" sz="3600" b="0" smtClean="0"/>
            </a:br>
            <a:r>
              <a:rPr lang="ru-RU" sz="3600" b="0" smtClean="0"/>
              <a:t/>
            </a:r>
            <a:br>
              <a:rPr lang="ru-RU" sz="3600" b="0" smtClean="0"/>
            </a:br>
            <a:r>
              <a:rPr lang="ru-RU" sz="3600" b="0" smtClean="0"/>
              <a:t/>
            </a:r>
            <a:br>
              <a:rPr lang="ru-RU" sz="3600" b="0" smtClean="0"/>
            </a:br>
            <a:r>
              <a:rPr lang="ru-RU" sz="3600" b="0" smtClean="0"/>
              <a:t>Структура расходов консолидированного бюджета муниципального образования «Карсунский район» за 9 месяцев 2014 года (%)</a:t>
            </a:r>
            <a:r>
              <a:rPr lang="ru-RU" sz="4000" b="0" smtClean="0"/>
              <a:t/>
            </a:r>
            <a:br>
              <a:rPr lang="ru-RU" sz="4000" b="0" smtClean="0"/>
            </a:br>
            <a:r>
              <a:rPr lang="ru-RU" sz="4000" b="0" smtClean="0"/>
              <a:t> </a:t>
            </a:r>
            <a:endParaRPr lang="ru-RU" sz="4000" b="0"/>
          </a:p>
        </p:txBody>
      </p:sp>
      <p:sp>
        <p:nvSpPr>
          <p:cNvPr id="2052" name="Текст 2"/>
          <p:cNvSpPr>
            <a:spLocks noGrp="1"/>
          </p:cNvSpPr>
          <p:nvPr>
            <p:ph type="body" idx="1"/>
          </p:nvPr>
        </p:nvSpPr>
        <p:spPr>
          <a:xfrm>
            <a:off x="530225" y="3357563"/>
            <a:ext cx="7772400" cy="3143250"/>
          </a:xfrm>
        </p:spPr>
        <p:txBody>
          <a:bodyPr/>
          <a:lstStyle/>
          <a:p>
            <a:pPr eaLnBrk="1" hangingPunct="1"/>
            <a:endParaRPr lang="ru-RU" smtClean="0"/>
          </a:p>
          <a:p>
            <a:pPr eaLnBrk="1" hangingPunct="1"/>
            <a:endParaRPr lang="ru-RU" smtClean="0"/>
          </a:p>
        </p:txBody>
      </p:sp>
      <p:graphicFrame>
        <p:nvGraphicFramePr>
          <p:cNvPr id="2050" name="Диаграмма 3"/>
          <p:cNvGraphicFramePr>
            <a:graphicFrameLocks/>
          </p:cNvGraphicFramePr>
          <p:nvPr/>
        </p:nvGraphicFramePr>
        <p:xfrm>
          <a:off x="642938" y="3000375"/>
          <a:ext cx="7786687" cy="3643313"/>
        </p:xfrm>
        <a:graphic>
          <a:graphicData uri="http://schemas.openxmlformats.org/presentationml/2006/ole">
            <p:oleObj spid="_x0000_s3074" r:id="rId3" imgW="7791363" imgH="3645724" progId="Excel.Sheet.8">
              <p:embed/>
            </p:oleObj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500042"/>
            <a:ext cx="7772400" cy="2428892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3600" b="0" smtClean="0"/>
              <a:t>Анализ расходов консолидированного бюджета муниципального образования «Карсунский район» за 9 месяцев 2014 года (тыс. руб.)</a:t>
            </a:r>
            <a:endParaRPr lang="ru-RU" sz="3600" b="0"/>
          </a:p>
        </p:txBody>
      </p:sp>
      <p:sp>
        <p:nvSpPr>
          <p:cNvPr id="3076" name="Текст 2"/>
          <p:cNvSpPr>
            <a:spLocks noGrp="1"/>
          </p:cNvSpPr>
          <p:nvPr>
            <p:ph type="body" idx="1"/>
          </p:nvPr>
        </p:nvSpPr>
        <p:spPr>
          <a:xfrm>
            <a:off x="530225" y="3000375"/>
            <a:ext cx="7772400" cy="3643313"/>
          </a:xfrm>
        </p:spPr>
        <p:txBody>
          <a:bodyPr/>
          <a:lstStyle/>
          <a:p>
            <a:pPr eaLnBrk="1" hangingPunct="1"/>
            <a:endParaRPr lang="ru-RU" smtClean="0"/>
          </a:p>
        </p:txBody>
      </p:sp>
      <p:graphicFrame>
        <p:nvGraphicFramePr>
          <p:cNvPr id="3074" name="Диаграмма 3"/>
          <p:cNvGraphicFramePr>
            <a:graphicFrameLocks/>
          </p:cNvGraphicFramePr>
          <p:nvPr/>
        </p:nvGraphicFramePr>
        <p:xfrm>
          <a:off x="428625" y="2857500"/>
          <a:ext cx="7929563" cy="4000500"/>
        </p:xfrm>
        <a:graphic>
          <a:graphicData uri="http://schemas.openxmlformats.org/presentationml/2006/ole">
            <p:oleObj spid="_x0000_s4098" r:id="rId3" imgW="7931583" imgH="3999323" progId="Excel.Sheet.8">
              <p:embed/>
            </p:oleObj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103</TotalTime>
  <Words>501</Words>
  <Application>Microsoft Office PowerPoint</Application>
  <PresentationFormat>Экран (4:3)</PresentationFormat>
  <Paragraphs>66</Paragraphs>
  <Slides>12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4" baseType="lpstr">
      <vt:lpstr>Поток</vt:lpstr>
      <vt:lpstr>Лист Microsoft Office Excel 97-2003</vt:lpstr>
      <vt:lpstr>Исполнение бюджета муниципального образования  «Карсунский район»  за 9 месяцев 2014 года</vt:lpstr>
      <vt:lpstr>Основные понятия и термины</vt:lpstr>
      <vt:lpstr>Доходы в бюджет муниципального образования зачисляются согласно нормативов отчислений</vt:lpstr>
      <vt:lpstr>Налоговый потенциал Карсунского района </vt:lpstr>
      <vt:lpstr>Слайд 5</vt:lpstr>
      <vt:lpstr>Структура налоговых и неналоговых доходов бюджета  МО «Карсунский район»</vt:lpstr>
      <vt:lpstr>Динамика поступлений налоговых доходных источников в бюджет  МО «Карсунский район»  за 9 месяцев 2013-2014 годов </vt:lpstr>
      <vt:lpstr>Динамика поступлений неналоговых доходных источников в бюджет  МО «Карсунский район»  за 9 месяцев 2013-2014 годов </vt:lpstr>
      <vt:lpstr>Структура безвозмездных поступлений в консолидированный бюджет муниципального образования «Карсунский район» за 9 месяцев 2014 года (тыс. руб.)   </vt:lpstr>
      <vt:lpstr>Расходы консолидированного бюджета муниципального образования «Карсунский район» за 9 месяцев 2014 год – 346117,9 тыс. руб.</vt:lpstr>
      <vt:lpstr>           Структура расходов консолидированного бюджета муниципального образования «Карсунский район» за 9 месяцев 2014 года (%)  </vt:lpstr>
      <vt:lpstr>Анализ расходов консолидированного бюджета муниципального образования «Карсунский район» за 9 месяцев 2014 года (тыс. руб.)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Исполнение бюджета муниципального образования  «Карсунский район»  за 9 месяцев 2014 года</dc:title>
  <cp:lastModifiedBy>комп</cp:lastModifiedBy>
  <cp:revision>17</cp:revision>
  <dcterms:modified xsi:type="dcterms:W3CDTF">2014-10-13T06:49:09Z</dcterms:modified>
</cp:coreProperties>
</file>