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15.04.2022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_____Microsoft_Excel_97-200312.xls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3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январь-март 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январь-март 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124609,3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138533,7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13924,4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6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0200416"/>
              </p:ext>
            </p:extLst>
          </p:nvPr>
        </p:nvGraphicFramePr>
        <p:xfrm>
          <a:off x="179388" y="908050"/>
          <a:ext cx="8861425" cy="490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7" name="Лист" r:id="rId5" imgW="6924643" imgH="1552683" progId="Excel.Sheet.8">
                  <p:embed/>
                </p:oleObj>
              </mc:Choice>
              <mc:Fallback>
                <p:oleObj name="Лист" r:id="rId5" imgW="6924643" imgH="1552683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908050"/>
                        <a:ext cx="8861425" cy="49037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2454198"/>
              </p:ext>
            </p:extLst>
          </p:nvPr>
        </p:nvGraphicFramePr>
        <p:xfrm>
          <a:off x="104775" y="779463"/>
          <a:ext cx="8843963" cy="414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3" name="Лист" r:id="rId4" imgW="7696114" imgH="3610083" progId="Excel.Sheet.8">
                  <p:embed/>
                </p:oleObj>
              </mc:Choice>
              <mc:Fallback>
                <p:oleObj name="Лист" r:id="rId4" imgW="7696114" imgH="3610083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4144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январь-март 2021 года и 2022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2977842"/>
              </p:ext>
            </p:extLst>
          </p:nvPr>
        </p:nvGraphicFramePr>
        <p:xfrm>
          <a:off x="4859338" y="2349500"/>
          <a:ext cx="3797300" cy="218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0" name="Лист" r:id="rId3" imgW="2581241" imgH="1323961" progId="Excel.Sheet.8">
                  <p:embed/>
                </p:oleObj>
              </mc:Choice>
              <mc:Fallback>
                <p:oleObj name="Лист" r:id="rId3" imgW="2581241" imgH="1323961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1844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0598598"/>
              </p:ext>
            </p:extLst>
          </p:nvPr>
        </p:nvGraphicFramePr>
        <p:xfrm>
          <a:off x="611188" y="2349500"/>
          <a:ext cx="3887787" cy="230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1" name="Лист" r:id="rId5" imgW="1971641" imgH="942848" progId="Excel.Sheet.8">
                  <p:embed/>
                </p:oleObj>
              </mc:Choice>
              <mc:Fallback>
                <p:oleObj name="Лист" r:id="rId5" imgW="1971641" imgH="942848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349500"/>
                        <a:ext cx="3887787" cy="23034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8849344"/>
              </p:ext>
            </p:extLst>
          </p:nvPr>
        </p:nvGraphicFramePr>
        <p:xfrm>
          <a:off x="259754" y="980728"/>
          <a:ext cx="8869363" cy="389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9" name="Лист" r:id="rId3" imgW="7020043" imgH="1524127" progId="Excel.Sheet.8">
                  <p:embed/>
                </p:oleObj>
              </mc:Choice>
              <mc:Fallback>
                <p:oleObj name="Лист" r:id="rId3" imgW="7020043" imgH="1524127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754" y="980728"/>
                        <a:ext cx="8869363" cy="389731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январь-март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217656"/>
              </p:ext>
            </p:extLst>
          </p:nvPr>
        </p:nvGraphicFramePr>
        <p:xfrm>
          <a:off x="468313" y="1052513"/>
          <a:ext cx="4292600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78" name="Лист" r:id="rId3" imgW="2028900" imgH="952666" progId="Excel.Sheet.8">
                  <p:embed/>
                </p:oleObj>
              </mc:Choice>
              <mc:Fallback>
                <p:oleObj name="Лист" r:id="rId3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34845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7844959"/>
              </p:ext>
            </p:extLst>
          </p:nvPr>
        </p:nvGraphicFramePr>
        <p:xfrm>
          <a:off x="4644008" y="134076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79" name="Лист" r:id="rId5" imgW="2028900" imgH="571462" progId="Excel.Sheet.8">
                  <p:embed/>
                </p:oleObj>
              </mc:Choice>
              <mc:Fallback>
                <p:oleObj name="Лист" r:id="rId5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34076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5819103"/>
              </p:ext>
            </p:extLst>
          </p:nvPr>
        </p:nvGraphicFramePr>
        <p:xfrm>
          <a:off x="395288" y="4365625"/>
          <a:ext cx="4300537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80" name="Лист" r:id="rId7" imgW="2019257" imgH="762064" progId="Excel.Sheet.8">
                  <p:embed/>
                </p:oleObj>
              </mc:Choice>
              <mc:Fallback>
                <p:oleObj name="Лист" r:id="rId7" imgW="2019257" imgH="762064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4365625"/>
                        <a:ext cx="4300537" cy="2590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9268907"/>
              </p:ext>
            </p:extLst>
          </p:nvPr>
        </p:nvGraphicFramePr>
        <p:xfrm>
          <a:off x="4572000" y="3933825"/>
          <a:ext cx="3952875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81" name="Лист" r:id="rId9" imgW="2019257" imgH="952666" progId="Excel.Sheet.8">
                  <p:embed/>
                </p:oleObj>
              </mc:Choice>
              <mc:Fallback>
                <p:oleObj name="Лист" r:id="rId9" imgW="2019257" imgH="952666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2082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6052858"/>
              </p:ext>
            </p:extLst>
          </p:nvPr>
        </p:nvGraphicFramePr>
        <p:xfrm>
          <a:off x="107950" y="1196975"/>
          <a:ext cx="8763000" cy="426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9" name="Лист" r:id="rId4" imgW="7134386" imgH="2486082" progId="Excel.Sheet.8">
                  <p:embed/>
                </p:oleObj>
              </mc:Choice>
              <mc:Fallback>
                <p:oleObj name="Лист" r:id="rId4" imgW="7134386" imgH="248608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63000" cy="42608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8078938"/>
              </p:ext>
            </p:extLst>
          </p:nvPr>
        </p:nvGraphicFramePr>
        <p:xfrm>
          <a:off x="107950" y="1196975"/>
          <a:ext cx="8915400" cy="469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00" name="Лист" r:id="rId6" imgW="7134386" imgH="2486082" progId="Excel.Sheet.8">
                  <p:embed/>
                </p:oleObj>
              </mc:Choice>
              <mc:Fallback>
                <p:oleObj name="Лист" r:id="rId6" imgW="7134386" imgH="248608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915400" cy="469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3920086"/>
              </p:ext>
            </p:extLst>
          </p:nvPr>
        </p:nvGraphicFramePr>
        <p:xfrm>
          <a:off x="250825" y="981075"/>
          <a:ext cx="8720138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10" name="Лист" r:id="rId3" imgW="7258028" imgH="2276558" progId="Excel.Sheet.8">
                  <p:embed/>
                </p:oleObj>
              </mc:Choice>
              <mc:Fallback>
                <p:oleObj name="Лист" r:id="rId3" imgW="7258028" imgH="227655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42830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2000" b="1" i="1" dirty="0" smtClean="0">
                <a:solidFill>
                  <a:srgbClr val="002060"/>
                </a:solidFill>
              </a:rPr>
              <a:t>январь-март </a:t>
            </a:r>
            <a:r>
              <a:rPr lang="ru-RU" sz="20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2506883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январь-март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381,9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3593,6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90,5</a:t>
                      </a:r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январь-март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7673919"/>
              </p:ext>
            </p:extLst>
          </p:nvPr>
        </p:nvGraphicFramePr>
        <p:xfrm>
          <a:off x="357188" y="1500173"/>
          <a:ext cx="8429625" cy="5179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январь-март 2022 </a:t>
                      </a:r>
                      <a:r>
                        <a:rPr lang="ru-RU" sz="1600" dirty="0" smtClean="0"/>
                        <a:t>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4,8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81001,8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39892,4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28,8</a:t>
                      </a:r>
                      <a:endParaRPr lang="ru-RU" sz="1300" dirty="0" smtClean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9045,3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январь-март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3139953"/>
              </p:ext>
            </p:extLst>
          </p:nvPr>
        </p:nvGraphicFramePr>
        <p:xfrm>
          <a:off x="457200" y="1285875"/>
          <a:ext cx="8229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январь-март </a:t>
                      </a:r>
                      <a:r>
                        <a:rPr lang="ru-RU" sz="1600" dirty="0" smtClean="0"/>
                        <a:t>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97,2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117,3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58,7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</a:t>
            </a:r>
            <a:r>
              <a:rPr lang="ru-RU" sz="1800" b="1" i="1" dirty="0" smtClean="0">
                <a:solidFill>
                  <a:srgbClr val="002060"/>
                </a:solidFill>
              </a:rPr>
              <a:t>–март 2022 </a:t>
            </a:r>
            <a:r>
              <a:rPr lang="ru-RU" sz="1800" b="1" i="1" dirty="0" smtClean="0">
                <a:solidFill>
                  <a:srgbClr val="002060"/>
                </a:solidFill>
              </a:rPr>
              <a:t>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7863818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</a:t>
                      </a:r>
                      <a:r>
                        <a:rPr lang="ru-RU" sz="1400" dirty="0" smtClean="0"/>
                        <a:t>-март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778,6</a:t>
                      </a:r>
                      <a:endParaRPr lang="ru-RU" sz="1400" dirty="0" smtClean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4325,5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791,1</a:t>
                      </a:r>
                      <a:endParaRPr lang="ru-RU" sz="1300" b="1" dirty="0" smtClean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1900" b="1" i="1" dirty="0" smtClean="0">
                <a:solidFill>
                  <a:srgbClr val="002060"/>
                </a:solidFill>
              </a:rPr>
              <a:t>январь-март </a:t>
            </a:r>
            <a:r>
              <a:rPr lang="ru-RU" sz="1900" b="1" i="1" dirty="0" smtClean="0">
                <a:solidFill>
                  <a:srgbClr val="002060"/>
                </a:solidFill>
              </a:rPr>
              <a:t>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2714797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baseline="0" dirty="0" smtClean="0"/>
                        <a:t>–март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11895,8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831,6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283,1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24632</TotalTime>
  <Words>881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январь-март 2021 года и 2022 года (в тыс.руб.)</vt:lpstr>
      <vt:lpstr>Презентация PowerPoint</vt:lpstr>
      <vt:lpstr>Исполнение по безвозмездным поступлениям за январь-март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январь-март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январь-март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январь-март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–март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январь-март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2055</cp:revision>
  <cp:lastPrinted>2022-02-18T09:56:30Z</cp:lastPrinted>
  <dcterms:modified xsi:type="dcterms:W3CDTF">2022-04-15T12:25:37Z</dcterms:modified>
</cp:coreProperties>
</file>