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62" r:id="rId3"/>
    <p:sldId id="305" r:id="rId4"/>
    <p:sldId id="306" r:id="rId5"/>
    <p:sldId id="307" r:id="rId6"/>
    <p:sldId id="317" r:id="rId7"/>
    <p:sldId id="348" r:id="rId8"/>
    <p:sldId id="310" r:id="rId9"/>
    <p:sldId id="346" r:id="rId10"/>
    <p:sldId id="343" r:id="rId11"/>
    <p:sldId id="344" r:id="rId12"/>
    <p:sldId id="347" r:id="rId13"/>
    <p:sldId id="349" r:id="rId14"/>
    <p:sldId id="350" r:id="rId15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99" autoAdjust="0"/>
    <p:restoredTop sz="94153" autoAdjust="0"/>
  </p:normalViewPr>
  <p:slideViewPr>
    <p:cSldViewPr>
      <p:cViewPr>
        <p:scale>
          <a:sx n="100" d="100"/>
          <a:sy n="100" d="100"/>
        </p:scale>
        <p:origin x="-318" y="-6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4032" y="-96"/>
      </p:cViewPr>
      <p:guideLst>
        <p:guide orient="horz" pos="3131"/>
        <p:guide pos="21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33D08-0CD3-45EE-AD7C-CC2125AED654}" type="datetimeFigureOut">
              <a:rPr lang="ru-RU" smtClean="0"/>
              <a:t>17.09.2021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FA4C7-43B1-4F3E-80C5-3109AB11AE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5452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4C6E400-9423-4E91-9C0B-F4FB11472F5F}" type="datetimeFigureOut">
              <a:rPr lang="ru-RU"/>
              <a:pPr>
                <a:defRPr/>
              </a:pPr>
              <a:t>17.09.2021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77172F6-92CD-4199-A1B5-9C025432AC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5BE9FD-53CE-48EA-BE84-1643EADC0063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CDD38-1E06-4D84-BE8E-AB43D91E8B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37EB-A27B-4A04-B598-0B82431C4F60}" type="datetimeFigureOut">
              <a:rPr lang="ru-RU"/>
              <a:pPr>
                <a:defRPr/>
              </a:pPr>
              <a:t>17.09.2021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F33F-6443-4E14-9C6E-02D30CB55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74D5-10CF-4CA8-B1F1-7B846B38274F}" type="datetimeFigureOut">
              <a:rPr lang="ru-RU"/>
              <a:pPr>
                <a:defRPr/>
              </a:pPr>
              <a:t>17.09.2021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C691-F2D0-42FC-9CF9-830D2778A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B74F-FAE8-4B58-A99A-693DCEFC4C59}" type="datetimeFigureOut">
              <a:rPr lang="ru-RU"/>
              <a:pPr>
                <a:defRPr/>
              </a:pPr>
              <a:t>17.09.2021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4DF2-C2E7-49F6-ADC3-85A1A6C7F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AA9E-9844-4CEF-947E-38283BEAFF0E}" type="datetimeFigureOut">
              <a:rPr lang="ru-RU"/>
              <a:pPr>
                <a:defRPr/>
              </a:pPr>
              <a:t>17.09.2021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0F18-70F1-4C8A-ADE9-8BE82B054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3FA6-2A27-417B-B494-14F9488757EE}" type="datetimeFigureOut">
              <a:rPr lang="ru-RU"/>
              <a:pPr>
                <a:defRPr/>
              </a:pPr>
              <a:t>17.09.2021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CA46-1E5E-4031-8D0A-5C981A0E6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6837-1154-4C16-B380-F1B3DA2D19DC}" type="datetimeFigureOut">
              <a:rPr lang="ru-RU"/>
              <a:pPr>
                <a:defRPr/>
              </a:pPr>
              <a:t>17.09.2021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B882-04BA-4244-9DC7-45365B8E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422B-B0AA-4CE9-9820-E2B04851EBBF}" type="datetimeFigureOut">
              <a:rPr lang="ru-RU"/>
              <a:pPr>
                <a:defRPr/>
              </a:pPr>
              <a:t>17.09.2021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F477-F0CC-4DEC-A85A-3B17B2023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B3F0-8EA7-46FB-BF3B-7861CDA05179}" type="datetimeFigureOut">
              <a:rPr lang="ru-RU"/>
              <a:pPr>
                <a:defRPr/>
              </a:pPr>
              <a:t>17.09.2021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8658D-0C4E-4E80-B05C-E0895644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F6D91-9062-49B3-ABC8-99279E3F3F77}" type="datetimeFigureOut">
              <a:rPr lang="ru-RU"/>
              <a:pPr>
                <a:defRPr/>
              </a:pPr>
              <a:t>17.09.2021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03A58-1C56-47BF-BD48-169A91FC6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2D59-A915-4616-977C-E79501663C12}" type="datetimeFigureOut">
              <a:rPr lang="ru-RU"/>
              <a:pPr>
                <a:defRPr/>
              </a:pPr>
              <a:t>17.09.2021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403A-9D42-4B42-9159-6AD91F5B8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BB3C6-8B06-4401-89CB-A3343337307D}" type="datetimeFigureOut">
              <a:rPr lang="ru-RU"/>
              <a:pPr>
                <a:defRPr/>
              </a:pPr>
              <a:t>17.09.2021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C5BE-D76A-4B62-9C68-0FF9FF93B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19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B6177-2BBC-4887-A6FF-2F13474833D9}" type="datetimeFigureOut">
              <a:rPr lang="ru-RU"/>
              <a:pPr>
                <a:defRPr/>
              </a:pPr>
              <a:t>17.09.2021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CFF40F-B1A9-4DA3-8189-4555A8E7E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820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43" r:id="rId1"/>
    <p:sldLayoutId id="2147485635" r:id="rId2"/>
    <p:sldLayoutId id="2147485644" r:id="rId3"/>
    <p:sldLayoutId id="2147485636" r:id="rId4"/>
    <p:sldLayoutId id="2147485637" r:id="rId5"/>
    <p:sldLayoutId id="2147485638" r:id="rId6"/>
    <p:sldLayoutId id="2147485639" r:id="rId7"/>
    <p:sldLayoutId id="2147485640" r:id="rId8"/>
    <p:sldLayoutId id="2147485645" r:id="rId9"/>
    <p:sldLayoutId id="2147485641" r:id="rId10"/>
    <p:sldLayoutId id="21474856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_____Microsoft_Excel_97-20032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3.png"/><Relationship Id="rId4" Type="http://schemas.openxmlformats.org/officeDocument/2006/relationships/oleObject" Target="../embeddings/_____Microsoft_Excel_97-20031.xls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emf"/><Relationship Id="rId4" Type="http://schemas.openxmlformats.org/officeDocument/2006/relationships/oleObject" Target="../embeddings/_____Microsoft_Excel_97-20033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4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emf"/><Relationship Id="rId5" Type="http://schemas.openxmlformats.org/officeDocument/2006/relationships/oleObject" Target="../embeddings/_____Microsoft_Excel_97-20035.xls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8.emf"/><Relationship Id="rId4" Type="http://schemas.openxmlformats.org/officeDocument/2006/relationships/oleObject" Target="../embeddings/_____Microsoft_Excel_97-20036.xls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oleObject" Target="../embeddings/_____Microsoft_Excel_97-200310.xls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_____Microsoft_Excel_97-20038.xls"/><Relationship Id="rId12" Type="http://schemas.openxmlformats.org/officeDocument/2006/relationships/oleObject" Target="../embeddings/oleObject7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5.bin"/><Relationship Id="rId11" Type="http://schemas.openxmlformats.org/officeDocument/2006/relationships/image" Target="../media/image11.emf"/><Relationship Id="rId5" Type="http://schemas.openxmlformats.org/officeDocument/2006/relationships/image" Target="../media/image9.emf"/><Relationship Id="rId10" Type="http://schemas.openxmlformats.org/officeDocument/2006/relationships/oleObject" Target="../embeddings/_____Microsoft_Excel_97-20039.xls"/><Relationship Id="rId4" Type="http://schemas.openxmlformats.org/officeDocument/2006/relationships/oleObject" Target="../embeddings/_____Microsoft_Excel_97-20037.xls"/><Relationship Id="rId9" Type="http://schemas.openxmlformats.org/officeDocument/2006/relationships/oleObject" Target="../embeddings/oleObject6.bin"/><Relationship Id="rId14" Type="http://schemas.openxmlformats.org/officeDocument/2006/relationships/image" Target="../media/image1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3.emf"/><Relationship Id="rId5" Type="http://schemas.openxmlformats.org/officeDocument/2006/relationships/oleObject" Target="../embeddings/_____Microsoft_Excel_97-200311.xls"/><Relationship Id="rId4" Type="http://schemas.openxmlformats.org/officeDocument/2006/relationships/oleObject" Target="../embeddings/oleObject8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4.emf"/><Relationship Id="rId4" Type="http://schemas.openxmlformats.org/officeDocument/2006/relationships/oleObject" Target="../embeddings/_____Microsoft_Excel_97-200312.xls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52838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Исполнение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муниципального образования «Карсунский район»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Ульяновской области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за  январь-август 2021 года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200" b="1" i="1" dirty="0" smtClean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152775"/>
          </a:xfrm>
        </p:spPr>
        <p:txBody>
          <a:bodyPr/>
          <a:lstStyle/>
          <a:p>
            <a:pPr algn="ctr"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324475"/>
          </a:xfrm>
        </p:spPr>
        <p:txBody>
          <a:bodyPr/>
          <a:lstStyle/>
          <a:p>
            <a:pPr algn="ctr">
              <a:defRPr/>
            </a:pPr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исполнения  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 январь-август 2021 года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507277,1 </a:t>
            </a:r>
            <a:r>
              <a:rPr lang="ru-RU" sz="36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 479297,2 тыс.руб. 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  27979,9 тыс.руб.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Текст 4"/>
          <p:cNvSpPr>
            <a:spLocks noGrp="1"/>
          </p:cNvSpPr>
          <p:nvPr>
            <p:ph type="body" idx="1"/>
          </p:nvPr>
        </p:nvSpPr>
        <p:spPr>
          <a:xfrm>
            <a:off x="428625" y="1000125"/>
            <a:ext cx="7772400" cy="4429125"/>
          </a:xfrm>
        </p:spPr>
        <p:txBody>
          <a:bodyPr/>
          <a:lstStyle/>
          <a:p>
            <a:endParaRPr lang="ru-RU" smtClean="0"/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/>
        </p:nvGraphicFramePr>
        <p:xfrm>
          <a:off x="395288" y="908050"/>
          <a:ext cx="8353425" cy="5329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0" r:id="rId4" imgW="8352244" imgH="5328366" progId="Excel.Sheet.8">
                  <p:embed/>
                </p:oleObj>
              </mc:Choice>
              <mc:Fallback>
                <p:oleObj r:id="rId4" imgW="8352244" imgH="5328366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908050"/>
                        <a:ext cx="8353425" cy="5329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4714875" y="214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10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76556381"/>
              </p:ext>
            </p:extLst>
          </p:nvPr>
        </p:nvGraphicFramePr>
        <p:xfrm>
          <a:off x="323850" y="260351"/>
          <a:ext cx="8782050" cy="51128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1" name="Лист" r:id="rId7" imgW="6943767" imgH="2886030" progId="Excel.Sheet.8">
                  <p:embed/>
                </p:oleObj>
              </mc:Choice>
              <mc:Fallback>
                <p:oleObj name="Лист" r:id="rId7" imgW="6943767" imgH="2886030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260351"/>
                        <a:ext cx="8782050" cy="511286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85545368"/>
              </p:ext>
            </p:extLst>
          </p:nvPr>
        </p:nvGraphicFramePr>
        <p:xfrm>
          <a:off x="104775" y="779463"/>
          <a:ext cx="8689975" cy="436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1" name="Лист" r:id="rId4" imgW="7563008" imgH="3800653" progId="Excel.Sheet.8">
                  <p:embed/>
                </p:oleObj>
              </mc:Choice>
              <mc:Fallback>
                <p:oleObj name="Лист" r:id="rId4" imgW="7563008" imgH="3800653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" y="779463"/>
                        <a:ext cx="8689975" cy="43640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20688"/>
            <a:ext cx="7772400" cy="936104"/>
          </a:xfrm>
          <a:extLst/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Динамика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налоговых и неналоговых доходов за январь-август 2020 года и 2021 года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(в тыс.руб.)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074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74378623"/>
              </p:ext>
            </p:extLst>
          </p:nvPr>
        </p:nvGraphicFramePr>
        <p:xfrm>
          <a:off x="4859338" y="2349500"/>
          <a:ext cx="3797300" cy="222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06" name="Лист" r:id="rId3" imgW="2581241" imgH="1514337" progId="Excel.Sheet.8">
                  <p:embed/>
                </p:oleObj>
              </mc:Choice>
              <mc:Fallback>
                <p:oleObj name="Лист" r:id="rId3" imgW="2581241" imgH="1514337" progId="Excel.Sheet.8">
                  <p:embed/>
                  <p:pic>
                    <p:nvPicPr>
                      <p:cNvPr id="0" name="Диаграмма 7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9338" y="2349500"/>
                        <a:ext cx="3797300" cy="2222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92071044"/>
              </p:ext>
            </p:extLst>
          </p:nvPr>
        </p:nvGraphicFramePr>
        <p:xfrm>
          <a:off x="539750" y="2205038"/>
          <a:ext cx="3981450" cy="171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07" name="Лист" r:id="rId5" imgW="1971641" imgH="771618" progId="Excel.Sheet.8">
                  <p:embed/>
                </p:oleObj>
              </mc:Choice>
              <mc:Fallback>
                <p:oleObj name="Лист" r:id="rId5" imgW="1971641" imgH="771618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2205038"/>
                        <a:ext cx="3981450" cy="171132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80881364"/>
              </p:ext>
            </p:extLst>
          </p:nvPr>
        </p:nvGraphicFramePr>
        <p:xfrm>
          <a:off x="182563" y="908050"/>
          <a:ext cx="8936037" cy="4972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7" name="Лист" r:id="rId4" imgW="6981856" imgH="3057480" progId="Excel.Sheet.8">
                  <p:embed/>
                </p:oleObj>
              </mc:Choice>
              <mc:Fallback>
                <p:oleObj name="Лист" r:id="rId4" imgW="6981856" imgH="305748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563" y="908050"/>
                        <a:ext cx="8936037" cy="49720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290"/>
            <a:ext cx="7772400" cy="857256"/>
          </a:xfrm>
        </p:spPr>
        <p:txBody>
          <a:bodyPr/>
          <a:lstStyle/>
          <a:p>
            <a:pPr algn="ctr">
              <a:defRPr/>
            </a:pPr>
            <a:r>
              <a:rPr lang="ru-RU" sz="1800" dirty="0" smtClean="0">
                <a:solidFill>
                  <a:srgbClr val="C00000"/>
                </a:solidFill>
              </a:rPr>
              <a:t>Исполнение по безвозмездным поступлениям за январь-август</a:t>
            </a:r>
            <a:br>
              <a:rPr lang="ru-RU" sz="1800" dirty="0" smtClean="0">
                <a:solidFill>
                  <a:srgbClr val="C00000"/>
                </a:solidFill>
              </a:rPr>
            </a:br>
            <a:r>
              <a:rPr lang="ru-RU" sz="1800" dirty="0" smtClean="0">
                <a:solidFill>
                  <a:srgbClr val="C00000"/>
                </a:solidFill>
              </a:rPr>
              <a:t> 2021 года (тыс. руб.)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1214422"/>
            <a:ext cx="7772400" cy="5357850"/>
          </a:xfrm>
        </p:spPr>
        <p:txBody>
          <a:bodyPr/>
          <a:lstStyle/>
          <a:p>
            <a:endParaRPr lang="ru-RU" dirty="0" smtClean="0"/>
          </a:p>
        </p:txBody>
      </p:sp>
      <p:graphicFrame>
        <p:nvGraphicFramePr>
          <p:cNvPr id="26626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57703687"/>
              </p:ext>
            </p:extLst>
          </p:nvPr>
        </p:nvGraphicFramePr>
        <p:xfrm>
          <a:off x="468313" y="1052513"/>
          <a:ext cx="4292600" cy="1949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22" name="Лист" r:id="rId4" imgW="2028698" imgH="542970" progId="Excel.Sheet.8">
                  <p:embed/>
                </p:oleObj>
              </mc:Choice>
              <mc:Fallback>
                <p:oleObj name="Лист" r:id="rId4" imgW="2028698" imgH="542970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052513"/>
                        <a:ext cx="4292600" cy="19494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11156633"/>
              </p:ext>
            </p:extLst>
          </p:nvPr>
        </p:nvGraphicFramePr>
        <p:xfrm>
          <a:off x="4572000" y="1125538"/>
          <a:ext cx="4100513" cy="230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23" name="Лист" r:id="rId7" imgW="2028698" imgH="571590" progId="Excel.Sheet.8">
                  <p:embed/>
                </p:oleObj>
              </mc:Choice>
              <mc:Fallback>
                <p:oleObj name="Лист" r:id="rId7" imgW="2028698" imgH="571590" progId="Excel.Shee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125538"/>
                        <a:ext cx="4100513" cy="23050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50524744"/>
              </p:ext>
            </p:extLst>
          </p:nvPr>
        </p:nvGraphicFramePr>
        <p:xfrm>
          <a:off x="611188" y="3789363"/>
          <a:ext cx="4000500" cy="1995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24" name="Лист" r:id="rId10" imgW="2028698" imgH="581040" progId="Excel.Sheet.8">
                  <p:embed/>
                </p:oleObj>
              </mc:Choice>
              <mc:Fallback>
                <p:oleObj name="Лист" r:id="rId10" imgW="2028698" imgH="581040" progId="Excel.Sheet.8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3789363"/>
                        <a:ext cx="4000500" cy="19954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9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77401050"/>
              </p:ext>
            </p:extLst>
          </p:nvPr>
        </p:nvGraphicFramePr>
        <p:xfrm>
          <a:off x="4572000" y="3933825"/>
          <a:ext cx="3952875" cy="1751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25" name="Лист" r:id="rId13" imgW="2019244" imgH="800010" progId="Excel.Sheet.8">
                  <p:embed/>
                </p:oleObj>
              </mc:Choice>
              <mc:Fallback>
                <p:oleObj name="Лист" r:id="rId13" imgW="2019244" imgH="800010" progId="Excel.Sheet.8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933825"/>
                        <a:ext cx="3952875" cy="175101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90459988"/>
              </p:ext>
            </p:extLst>
          </p:nvPr>
        </p:nvGraphicFramePr>
        <p:xfrm>
          <a:off x="107950" y="1196975"/>
          <a:ext cx="8784530" cy="556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67" name="Лист" r:id="rId5" imgW="7153390" imgH="3248100" progId="Excel.Sheet.8">
                  <p:embed/>
                </p:oleObj>
              </mc:Choice>
              <mc:Fallback>
                <p:oleObj name="Лист" r:id="rId5" imgW="7153390" imgH="324810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1196975"/>
                        <a:ext cx="8784530" cy="55657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99590167"/>
              </p:ext>
            </p:extLst>
          </p:nvPr>
        </p:nvGraphicFramePr>
        <p:xfrm>
          <a:off x="250825" y="981075"/>
          <a:ext cx="8745538" cy="4319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94" name="Лист" r:id="rId4" imgW="7277111" imgH="2295540" progId="Excel.Sheet.8">
                  <p:embed/>
                </p:oleObj>
              </mc:Choice>
              <mc:Fallback>
                <p:oleObj name="Лист" r:id="rId4" imgW="7277111" imgH="229554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981075"/>
                        <a:ext cx="8745538" cy="431958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20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январь-август 2021 года, тыс. руб.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3716004"/>
              </p:ext>
            </p:extLst>
          </p:nvPr>
        </p:nvGraphicFramePr>
        <p:xfrm>
          <a:off x="428625" y="1214438"/>
          <a:ext cx="8358188" cy="5343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43"/>
                <a:gridCol w="6479559"/>
                <a:gridCol w="1509386"/>
              </a:tblGrid>
              <a:tr h="10668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январь-август 2021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115834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1. 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«Развитие жилищно-коммунального хозяйства в муниципальном образовании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err="1" smtClean="0"/>
                        <a:t>Карсунский</a:t>
                      </a:r>
                      <a:r>
                        <a:rPr lang="ru-RU" sz="1400" b="1" dirty="0" smtClean="0"/>
                        <a:t> район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smtClean="0"/>
                        <a:t>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baseline="0" dirty="0" err="1" smtClean="0"/>
                        <a:t>Карсунского</a:t>
                      </a:r>
                      <a:r>
                        <a:rPr lang="ru-RU" sz="1400" b="1" baseline="0" dirty="0" smtClean="0"/>
                        <a:t> района Ульяновской области </a:t>
                      </a:r>
                      <a:r>
                        <a:rPr lang="ru-RU" sz="1400" b="1" dirty="0" smtClean="0"/>
                        <a:t>на 2019-2023 годы»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352,4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газификация населённых пунктов муниципального образования «Карсунский район» и муниципального образования </a:t>
                      </a:r>
                      <a:r>
                        <a:rPr lang="ru-RU" sz="1400" dirty="0" err="1" smtClean="0"/>
                        <a:t>Карсунское</a:t>
                      </a:r>
                      <a:r>
                        <a:rPr lang="ru-RU" sz="1400" dirty="0" smtClean="0"/>
                        <a:t> городское поселение на 2019-2023 годы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9,5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3048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dirty="0" smtClean="0"/>
                        <a:t>Организация водоснабжения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103,2</a:t>
                      </a: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"Безопасные и качественные дороги местного значения в муниципальном образовании "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Карсунский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район" Ульяновской области 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муниципальное образование </a:t>
                      </a:r>
                      <a:r>
                        <a:rPr lang="ru-RU" sz="14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Карсунское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городское поселение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Карсунского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района Ульяновской области на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2017-2022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годы"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21887,4</a:t>
                      </a: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4496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"Развитие физической культуры  и спорта в муниципальном образовании "Карсунский район"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  </a:t>
                      </a:r>
                      <a:r>
                        <a:rPr lang="ru-RU" sz="1400" b="1" dirty="0" err="1" smtClean="0"/>
                        <a:t>Карсунского</a:t>
                      </a:r>
                      <a:r>
                        <a:rPr lang="ru-RU" sz="1400" b="1" dirty="0" smtClean="0"/>
                        <a:t> района Ульяновской области на 2018-2022 годы"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94,0</a:t>
                      </a:r>
                    </a:p>
                    <a:p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                                   муниципальных программ за январь-август 2021 года,           тыс. руб.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1515477"/>
              </p:ext>
            </p:extLst>
          </p:nvPr>
        </p:nvGraphicFramePr>
        <p:xfrm>
          <a:off x="357188" y="1500173"/>
          <a:ext cx="8429625" cy="5333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24"/>
                <a:gridCol w="6506732"/>
                <a:gridCol w="1500169"/>
              </a:tblGrid>
              <a:tr h="9120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январь-август 2021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46486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4.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молодёжной политики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районе Ульяновской области на 2014-2022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1066,3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276014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в т.ч. подпрограмма «Молодёжь»</a:t>
                      </a:r>
                      <a:endParaRPr lang="ru-RU" sz="13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j-lt"/>
                        </a:rPr>
                        <a:t>7,9</a:t>
                      </a:r>
                      <a:endParaRPr lang="ru-RU" sz="1300" dirty="0">
                        <a:latin typeface="+mj-lt"/>
                      </a:endParaRPr>
                    </a:p>
                  </a:txBody>
                  <a:tcPr marT="45719" marB="45719"/>
                </a:tc>
              </a:tr>
              <a:tr h="65372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5.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 Муниципальная программа «Развитие и модернизация образования в 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 район» Ульяновской области на 2021-2025 годы»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258598,1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организация оздоровления работников бюджетной сферы на территории Ульяновской области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0,0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900686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получение общедоступного и бесплатного дошкольного, начального общего, основного общего, среднего общего образования, а также общеобразовательных учреждениях дополнительного образования в муниципалитетах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112542,3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290541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на </a:t>
                      </a:r>
                      <a:r>
                        <a:rPr lang="ru-RU" sz="1400" dirty="0" err="1" smtClean="0">
                          <a:latin typeface="+mn-lt"/>
                        </a:rPr>
                        <a:t>софинансирование</a:t>
                      </a:r>
                      <a:r>
                        <a:rPr lang="ru-RU" sz="1400" baseline="0" dirty="0" smtClean="0">
                          <a:latin typeface="+mn-lt"/>
                        </a:rPr>
                        <a:t>  приобретения  школьных автобусов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ежемесячные денежные выплаты  обучающимся 10-х (11-х) и 11-х (12-х) классов муниципальных общеобразовательных организаций</a:t>
                      </a:r>
                      <a:endParaRPr lang="ru-RU" sz="1400" dirty="0">
                        <a:latin typeface="+mn-lt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40,2</a:t>
                      </a:r>
                    </a:p>
                  </a:txBody>
                  <a:tcPr marT="45721" marB="45721"/>
                </a:tc>
              </a:tr>
              <a:tr h="493923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общедоступного и бесплатного дошкольного образования в муниципальных  дошкольных образовательных учреждениях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26437,2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январь-август 2021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0069994"/>
              </p:ext>
            </p:extLst>
          </p:nvPr>
        </p:nvGraphicFramePr>
        <p:xfrm>
          <a:off x="457200" y="1285875"/>
          <a:ext cx="8229600" cy="499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Наименование</a:t>
                      </a:r>
                      <a:r>
                        <a:rPr lang="ru-RU" sz="1800" dirty="0" smtClean="0"/>
                        <a:t> муниципальной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Факт за январь-август 2021 года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обеспечение проезда детей-сирот и детей, оставшихся без попечения родителей, а также лиц из числа детей-сирот и детей, оставшихся без попечения родителей, обучающихся в муниципальных образовательных организациях, на городском, пригородном, в сельской местности на внутрирайонном транспорте (кроме такси), а также проезда один раз в год к месту жительства и обратно к месту обучения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269,2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предоставление бесплатно специальных учебников и учебных пособий, иной учебной литературы, а также услуг </a:t>
                      </a:r>
                      <a:r>
                        <a:rPr lang="ru-RU" sz="1400" dirty="0" err="1" smtClean="0"/>
                        <a:t>сурдопереводчиков</a:t>
                      </a:r>
                      <a:r>
                        <a:rPr lang="ru-RU" sz="1400" dirty="0" smtClean="0"/>
                        <a:t> и </a:t>
                      </a:r>
                      <a:r>
                        <a:rPr lang="ru-RU" sz="1400" dirty="0" err="1" smtClean="0"/>
                        <a:t>тифлосурдопереводчиков</a:t>
                      </a:r>
                      <a:r>
                        <a:rPr lang="ru-RU" sz="1400" dirty="0" smtClean="0"/>
                        <a:t> при получении обучающимися с ограниченными возможностями здоровья образования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0,0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педагогическими работниками муниципальных образовательных организаций не реже чем один раз в три года дополнительного профессионального образования по профилю педагогической деятельности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527,3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на реализацию Закона Ульяновской области от 2 мая 2012 года № 49-ЗО «О мерах социальной поддержки отдельных категорий молодых специалистов на территории Ульяновской области»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309,7</a:t>
                      </a:r>
                      <a:endParaRPr lang="ru-RU" sz="1600" dirty="0" smtClean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январь-август 2021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788618"/>
              </p:ext>
            </p:extLst>
          </p:nvPr>
        </p:nvGraphicFramePr>
        <p:xfrm>
          <a:off x="457200" y="1285875"/>
          <a:ext cx="8229600" cy="5643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Наименование муниципальной программы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Факт за январь-август  2021 года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выплата родителям (законным представителям) детей, посещающих муниципальные и частные образовательные организации, реализующие образовательную программу дошкольного образования, компенсации части внесённой в соответствующие образовательные организации родительской платы за присмотр и уход за детьми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2359,6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ежемесячные выплаты на содержание ребёнка в семье опекуна (попечителя) и приёмной семье, а также выплаты вознаграждения, причитающегося приёмному родителю</a:t>
                      </a:r>
                      <a:endParaRPr lang="ru-RU" sz="140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" pitchFamily="18" charset="0"/>
                        </a:rPr>
                        <a:t>11932,7</a:t>
                      </a:r>
                      <a:endParaRPr lang="ru-RU" sz="1200" dirty="0">
                        <a:latin typeface="Century" pitchFamily="18" charset="0"/>
                      </a:endParaRPr>
                    </a:p>
                  </a:txBody>
                  <a:tcPr marT="45722" marB="4572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6.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«Формирование благоприятного инвестиционного климата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Ульяновской области на 2017-2022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7.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"Комплексные меры по обеспечению общественного порядка, противодействию преступности и профилактике правонарушений на территории муниципального образования "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на 2014-2022 годы"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8.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"Создание комфортной городской среды в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2020-2024 годы"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2354,9</a:t>
                      </a: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/>
                        <a:t>в т.ч. проект «Народный бюджет-2020»</a:t>
                      </a:r>
                      <a:endParaRPr lang="ru-RU" sz="1300" b="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 algn="ctr"/>
            <a:r>
              <a:rPr lang="ru-RU" sz="19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9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9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январь-август 2021  года, тыс. руб.</a:t>
            </a:r>
            <a:endParaRPr lang="ru-RU" sz="19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0612917"/>
              </p:ext>
            </p:extLst>
          </p:nvPr>
        </p:nvGraphicFramePr>
        <p:xfrm>
          <a:off x="214313" y="1049338"/>
          <a:ext cx="8643937" cy="57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33"/>
                <a:gridCol w="6824160"/>
                <a:gridCol w="1273844"/>
              </a:tblGrid>
              <a:tr h="8839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№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Наименование муниципальной программы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Факт за январь-август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dirty="0" smtClean="0"/>
                        <a:t>2021 года</a:t>
                      </a:r>
                      <a:endParaRPr lang="ru-RU" sz="1300" dirty="0"/>
                    </a:p>
                  </a:txBody>
                  <a:tcPr marT="45729" marB="45729"/>
                </a:tc>
              </a:tr>
              <a:tr h="61928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9.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«Культура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</a:t>
                      </a:r>
                      <a:r>
                        <a:rPr lang="ru-RU" sz="1300" b="1" baseline="0" dirty="0" smtClean="0"/>
                        <a:t> Ульяновской области </a:t>
                      </a:r>
                      <a:r>
                        <a:rPr lang="ru-RU" sz="1300" b="1" dirty="0" smtClean="0"/>
                        <a:t>на 2018-2022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40046,9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10.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«Охрана окружающей среды и восстановление природных ресурсов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и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Карсункого</a:t>
                      </a:r>
                      <a:r>
                        <a:rPr lang="ru-RU" sz="1300" b="1" dirty="0" smtClean="0"/>
                        <a:t> района Ульяновской области на 2014-2023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6,8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79818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11.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сельского хозяйства и регулирования рынков сельскохозяйственной продукции, сырья и продовольствия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 районе Ульяновской области на 2014-2020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12.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«Управление муниципальным имуществом муниципальных образований «Карсунский район» Ульяновской области</a:t>
                      </a:r>
                      <a:r>
                        <a:rPr lang="ru-RU" sz="1300" b="1" baseline="0" dirty="0" smtClean="0"/>
                        <a:t> и </a:t>
                      </a:r>
                      <a:r>
                        <a:rPr lang="ru-RU" sz="1300" b="1" baseline="0" dirty="0" err="1" smtClean="0"/>
                        <a:t>Карсунское</a:t>
                      </a:r>
                      <a:r>
                        <a:rPr lang="ru-RU" sz="1300" b="1" baseline="0" dirty="0" smtClean="0"/>
                        <a:t> городское поселение </a:t>
                      </a:r>
                      <a:r>
                        <a:rPr lang="ru-RU" sz="1300" b="1" baseline="0" dirty="0" err="1" smtClean="0"/>
                        <a:t>Карсунского</a:t>
                      </a:r>
                      <a:r>
                        <a:rPr lang="ru-RU" sz="1300" b="1" baseline="0" dirty="0" smtClean="0"/>
                        <a:t> района Ульяновской области </a:t>
                      </a:r>
                      <a:r>
                        <a:rPr lang="ru-RU" sz="1300" b="1" dirty="0" smtClean="0"/>
                        <a:t>на период с 2018-2023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1263,5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84167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13.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"Развитие градостроительной и архитектурной деятельности на территории муниципального образования "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район" Ульяновской области на 2020-2024 годы"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3565,9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685944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23260</TotalTime>
  <Words>884</Words>
  <Application>Microsoft Office PowerPoint</Application>
  <PresentationFormat>Экран (4:3)</PresentationFormat>
  <Paragraphs>108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Лист Microsoft Excel 97-2003</vt:lpstr>
      <vt:lpstr>Лист</vt:lpstr>
      <vt:lpstr> </vt:lpstr>
      <vt:lpstr> </vt:lpstr>
      <vt:lpstr>Презентация PowerPoint</vt:lpstr>
      <vt:lpstr>Презентация PowerPoint</vt:lpstr>
      <vt:lpstr>Динамика поступления налоговых и неналоговых доходов за январь-август 2020 года и 2021 года (в тыс.руб.)</vt:lpstr>
      <vt:lpstr>Презентация PowerPoint</vt:lpstr>
      <vt:lpstr>Исполнение по безвозмездным поступлениям за январь-август  2021 года (тыс. руб.) </vt:lpstr>
      <vt:lpstr>Презентация PowerPoint</vt:lpstr>
      <vt:lpstr>Презентация PowerPoint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январь-август 2021 года, тыс. руб.</vt:lpstr>
      <vt:lpstr>             Расходы консолидированного бюджета муниципального образования «Карсунский район» Ульяновской области, выделенные на реализацию                                    муниципальных программ за январь-август 2021 года,       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январь-август 2021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январь-август 2021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январь-август 2021  года, тыс. руб.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за 9 месяцев 2014 года</dc:title>
  <dc:creator>Админ</dc:creator>
  <cp:lastModifiedBy>Пользователь Windows</cp:lastModifiedBy>
  <cp:revision>1958</cp:revision>
  <cp:lastPrinted>2021-02-16T09:20:08Z</cp:lastPrinted>
  <dcterms:modified xsi:type="dcterms:W3CDTF">2021-09-17T12:57:43Z</dcterms:modified>
</cp:coreProperties>
</file>