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1" r:id="rId2"/>
    <p:sldId id="262" r:id="rId3"/>
    <p:sldId id="305" r:id="rId4"/>
    <p:sldId id="306" r:id="rId5"/>
    <p:sldId id="307" r:id="rId6"/>
    <p:sldId id="317" r:id="rId7"/>
    <p:sldId id="348" r:id="rId8"/>
    <p:sldId id="310" r:id="rId9"/>
    <p:sldId id="346" r:id="rId10"/>
    <p:sldId id="343" r:id="rId11"/>
    <p:sldId id="344" r:id="rId12"/>
    <p:sldId id="347" r:id="rId13"/>
    <p:sldId id="349" r:id="rId14"/>
    <p:sldId id="350" r:id="rId15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153" autoAdjust="0"/>
  </p:normalViewPr>
  <p:slideViewPr>
    <p:cSldViewPr>
      <p:cViewPr>
        <p:scale>
          <a:sx n="125" d="100"/>
          <a:sy n="125" d="100"/>
        </p:scale>
        <p:origin x="888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54C6E400-9423-4E91-9C0B-F4FB11472F5F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77172F6-92CD-4199-A1B5-9C025432A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46835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55BE9FD-53CE-48EA-BE84-1643EADC0063}" type="slidenum">
              <a:rPr lang="ru-RU" smtClean="0"/>
              <a:pPr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ECDD38-1E06-4D84-BE8E-AB43D91E8B8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537EB-A27B-4A04-B598-0B82431C4F60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3F33F-6443-4E14-9C6E-02D30CB55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72D59-A915-4616-977C-E79501663C12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9403A-9D42-4B42-9159-6AD91F5B8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BB3C6-8B06-4401-89CB-A3343337307D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FC5BE-D76A-4B62-9C68-0FF9FF93B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274D5-10CF-4CA8-B1F1-7B846B38274F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6C691-F2D0-42FC-9CF9-830D2778A1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CB74F-FAE8-4B58-A99A-693DCEFC4C59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C4DF2-C2E7-49F6-ADC3-85A1A6C7F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3AA9E-9844-4CEF-947E-38283BEAFF0E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10F18-70F1-4C8A-ADE9-8BE82B054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43FA6-2A27-417B-B494-14F9488757EE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1CA46-1E5E-4031-8D0A-5C981A0E6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16837-1154-4C16-B380-F1B3DA2D19DC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5B882-04BA-4244-9DC7-45365B8E7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7422B-B0AA-4CE9-9820-E2B04851EBBF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EF477-F0CC-4DEC-A85A-3B17B2023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7B3F0-8EA7-46FB-BF3B-7861CDA05179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8658D-0C4E-4E80-B05C-E08956446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F6D91-9062-49B3-ABC8-99279E3F3F77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03A58-1C56-47BF-BD48-169A91FC6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196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4B6177-2BBC-4887-A6FF-2F13474833D9}" type="datetimeFigureOut">
              <a:rPr lang="ru-RU"/>
              <a:pPr>
                <a:defRPr/>
              </a:pPr>
              <a:t>29.01.2021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CFF40F-B1A9-4DA3-8189-4555A8E7E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8201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3" r:id="rId1"/>
    <p:sldLayoutId id="2147485635" r:id="rId2"/>
    <p:sldLayoutId id="2147485644" r:id="rId3"/>
    <p:sldLayoutId id="2147485636" r:id="rId4"/>
    <p:sldLayoutId id="2147485637" r:id="rId5"/>
    <p:sldLayoutId id="2147485638" r:id="rId6"/>
    <p:sldLayoutId id="2147485639" r:id="rId7"/>
    <p:sldLayoutId id="2147485640" r:id="rId8"/>
    <p:sldLayoutId id="2147485645" r:id="rId9"/>
    <p:sldLayoutId id="2147485641" r:id="rId10"/>
    <p:sldLayoutId id="21474856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2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Microsoft_Office_Excel_97-20033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Microsoft_Office_Excel_97-20035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6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7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_____Microsoft_Office_Excel_97-200310.xls"/><Relationship Id="rId5" Type="http://schemas.openxmlformats.org/officeDocument/2006/relationships/oleObject" Target="../embeddings/_____Microsoft_Office_Excel_97-20039.xls"/><Relationship Id="rId4" Type="http://schemas.openxmlformats.org/officeDocument/2006/relationships/oleObject" Target="../embeddings/_____Microsoft_Office_Excel_97-20038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_____Microsoft_Office_Excel_97-200311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2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3652838"/>
          </a:xfrm>
        </p:spPr>
        <p:txBody>
          <a:bodyPr/>
          <a:lstStyle/>
          <a:p>
            <a:pPr algn="ctr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 algn="ctr">
              <a:buFont typeface="Wingdings 2" pitchFamily="18" charset="2"/>
              <a:buNone/>
              <a:defRPr/>
            </a:pPr>
            <a:r>
              <a:rPr lang="ru-RU" dirty="0" smtClean="0"/>
              <a:t>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Исполнение 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консолидированного бюджета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 муниципального образования «Карсунский район» 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Ульяновской области 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за  январь-декабрь 2020 года</a:t>
            </a:r>
          </a:p>
          <a:p>
            <a:pPr algn="ctr">
              <a:buFont typeface="Wingdings 2" pitchFamily="18" charset="2"/>
              <a:buNone/>
              <a:defRPr/>
            </a:pPr>
            <a:endParaRPr lang="ru-RU" sz="3200" b="1" i="1" dirty="0" smtClean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928687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Расходы консолидированного бюджета муниципального образования «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Карсунский</a:t>
            </a:r>
            <a:r>
              <a:rPr lang="ru-RU" sz="2000" b="1" i="1" dirty="0" smtClean="0">
                <a:solidFill>
                  <a:srgbClr val="002060"/>
                </a:solidFill>
              </a:rPr>
              <a:t> район» Ульяновской области, выделенные на реализацию муниципальных программ за январь-декабрь 2020 года, тыс. руб.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13129556"/>
              </p:ext>
            </p:extLst>
          </p:nvPr>
        </p:nvGraphicFramePr>
        <p:xfrm>
          <a:off x="428625" y="1214438"/>
          <a:ext cx="8358188" cy="5343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243"/>
                <a:gridCol w="6479559"/>
                <a:gridCol w="1509386"/>
              </a:tblGrid>
              <a:tr h="106689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муниципальной программы</a:t>
                      </a:r>
                      <a:endParaRPr lang="ru-RU" sz="16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Факт за январь-декабрь 2020 года</a:t>
                      </a:r>
                      <a:endParaRPr lang="ru-RU" sz="1600" dirty="0"/>
                    </a:p>
                  </a:txBody>
                  <a:tcPr marT="45719" marB="45719"/>
                </a:tc>
              </a:tr>
              <a:tr h="1158343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1. </a:t>
                      </a:r>
                      <a:endParaRPr lang="ru-RU" sz="14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«Развитие жилищно-коммунального хозяйства в муниципальном образовании </a:t>
                      </a:r>
                      <a:r>
                        <a:rPr lang="ru-RU" sz="1400" b="1" dirty="0" err="1" smtClean="0"/>
                        <a:t>Карсунский</a:t>
                      </a:r>
                      <a:r>
                        <a:rPr lang="ru-RU" sz="1400" b="1" dirty="0" smtClean="0"/>
                        <a:t> район Ульяновской области и в муниципальном образовании </a:t>
                      </a:r>
                      <a:r>
                        <a:rPr lang="ru-RU" sz="1400" b="1" dirty="0" err="1" smtClean="0"/>
                        <a:t>Карсунское</a:t>
                      </a:r>
                      <a:r>
                        <a:rPr lang="ru-RU" sz="1400" b="1" dirty="0" smtClean="0"/>
                        <a:t> городское поселение</a:t>
                      </a:r>
                      <a:r>
                        <a:rPr lang="ru-RU" sz="1400" b="1" baseline="0" dirty="0" smtClean="0"/>
                        <a:t> </a:t>
                      </a:r>
                      <a:r>
                        <a:rPr lang="ru-RU" sz="1400" b="1" baseline="0" dirty="0" err="1" smtClean="0"/>
                        <a:t>Карсунского</a:t>
                      </a:r>
                      <a:r>
                        <a:rPr lang="ru-RU" sz="1400" b="1" baseline="0" dirty="0" smtClean="0"/>
                        <a:t> района Ульяновской области </a:t>
                      </a:r>
                      <a:r>
                        <a:rPr lang="ru-RU" sz="1400" b="1" dirty="0" smtClean="0"/>
                        <a:t>на 2019-2023 годы»</a:t>
                      </a:r>
                      <a:endParaRPr lang="ru-RU" sz="14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3698,5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 marT="45719" marB="45719"/>
                </a:tc>
              </a:tr>
              <a:tr h="934252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т.ч. газификация населённых пунктов муниципального образования «Карсунский район» и муниципального образования </a:t>
                      </a:r>
                      <a:r>
                        <a:rPr lang="ru-RU" sz="1400" dirty="0" err="1" smtClean="0"/>
                        <a:t>Карсунское</a:t>
                      </a:r>
                      <a:r>
                        <a:rPr lang="ru-RU" sz="1400" dirty="0" smtClean="0"/>
                        <a:t> городское поселение на 2019-2023 годы</a:t>
                      </a:r>
                      <a:endParaRPr lang="ru-RU" sz="14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559,5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 marT="45719" marB="45719"/>
                </a:tc>
              </a:tr>
              <a:tr h="30482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водоснабжения</a:t>
                      </a:r>
                      <a:endParaRPr lang="ru-RU" sz="14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2771,3</a:t>
                      </a:r>
                    </a:p>
                  </a:txBody>
                  <a:tcPr marT="45719" marB="45719"/>
                </a:tc>
              </a:tr>
              <a:tr h="93425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2.</a:t>
                      </a:r>
                      <a:endParaRPr lang="ru-RU" sz="14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"Безопасные и качественные дороги местного значения в муниципальном образовании "</a:t>
                      </a:r>
                      <a:r>
                        <a:rPr lang="ru-RU" sz="140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Карсунский</a:t>
                      </a:r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район" Ульяновской области и </a:t>
                      </a:r>
                      <a:r>
                        <a:rPr lang="ru-RU" sz="140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Карсунское</a:t>
                      </a:r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городское поселение </a:t>
                      </a:r>
                      <a:r>
                        <a:rPr lang="ru-RU" sz="140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Карсунского</a:t>
                      </a:r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района Ульяновской области на </a:t>
                      </a:r>
                      <a:r>
                        <a:rPr lang="ru-RU" sz="14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2017-2022 </a:t>
                      </a:r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годы"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31968,4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 marT="45719" marB="45719"/>
                </a:tc>
              </a:tr>
              <a:tr h="94496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3.</a:t>
                      </a:r>
                      <a:endParaRPr lang="ru-RU" sz="14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"Развитие физической культуры  и спорта в муниципальном образовании "Карсунский район" Ульяновской области и в муниципальном образовании </a:t>
                      </a:r>
                      <a:r>
                        <a:rPr lang="ru-RU" sz="1400" b="1" dirty="0" err="1" smtClean="0"/>
                        <a:t>Карсунское</a:t>
                      </a:r>
                      <a:r>
                        <a:rPr lang="ru-RU" sz="1400" b="1" dirty="0" smtClean="0"/>
                        <a:t> городское поселение  </a:t>
                      </a:r>
                      <a:r>
                        <a:rPr lang="ru-RU" sz="1400" b="1" dirty="0" err="1" smtClean="0"/>
                        <a:t>Карсунского</a:t>
                      </a:r>
                      <a:r>
                        <a:rPr lang="ru-RU" sz="1400" b="1" dirty="0" smtClean="0"/>
                        <a:t> района Ульяновской области на 2018-2022 годы"</a:t>
                      </a:r>
                      <a:endParaRPr lang="ru-RU" sz="14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132,9</a:t>
                      </a:r>
                    </a:p>
                    <a:p>
                      <a:endParaRPr lang="ru-RU" sz="1400" b="1" dirty="0" smtClean="0">
                        <a:latin typeface="Century" pitchFamily="18" charset="0"/>
                      </a:endParaRPr>
                    </a:p>
                    <a:p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 marT="45719" marB="45719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57256"/>
          </a:xfrm>
        </p:spPr>
        <p:txBody>
          <a:bodyPr/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>Расходы консолидированного бюджета муниципального образования «</a:t>
            </a:r>
            <a:r>
              <a:rPr lang="ru-RU" sz="1800" b="1" i="1" dirty="0" err="1" smtClean="0">
                <a:solidFill>
                  <a:srgbClr val="002060"/>
                </a:solidFill>
              </a:rPr>
              <a:t>Карсунский</a:t>
            </a:r>
            <a:r>
              <a:rPr lang="ru-RU" sz="1800" b="1" i="1" dirty="0" smtClean="0">
                <a:solidFill>
                  <a:srgbClr val="002060"/>
                </a:solidFill>
              </a:rPr>
              <a:t> район» Ульяновской области, выделенные на реализацию</a:t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>                                   муниципальных программ за январь-декабрь 2020 года,           тыс. руб.</a:t>
            </a:r>
            <a:endParaRPr lang="ru-RU" sz="18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32337224"/>
              </p:ext>
            </p:extLst>
          </p:nvPr>
        </p:nvGraphicFramePr>
        <p:xfrm>
          <a:off x="357188" y="1500173"/>
          <a:ext cx="8429625" cy="5333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724"/>
                <a:gridCol w="6506732"/>
                <a:gridCol w="1500169"/>
              </a:tblGrid>
              <a:tr h="91209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муниципальной программы</a:t>
                      </a:r>
                      <a:endParaRPr lang="ru-RU" sz="16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Факт за январь-декабрь 2020 года</a:t>
                      </a:r>
                      <a:endParaRPr lang="ru-RU" sz="1600" dirty="0"/>
                    </a:p>
                  </a:txBody>
                  <a:tcPr marT="45719" marB="45719"/>
                </a:tc>
              </a:tr>
              <a:tr h="464867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4.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«Развитие молодёжной политики в </a:t>
                      </a:r>
                      <a:r>
                        <a:rPr lang="ru-RU" sz="1300" b="1" dirty="0" err="1" smtClean="0"/>
                        <a:t>Карсунском</a:t>
                      </a:r>
                      <a:r>
                        <a:rPr lang="ru-RU" sz="1300" b="1" dirty="0" smtClean="0"/>
                        <a:t> районе Ульяновской области на 2014-2022 годы»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Cambria" pitchFamily="18" charset="0"/>
                        </a:rPr>
                        <a:t>836,1</a:t>
                      </a:r>
                      <a:endParaRPr lang="ru-RU" sz="1300" b="1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276014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в т.ч. подпрограмма «Молодёжь»</a:t>
                      </a:r>
                      <a:endParaRPr lang="ru-RU" sz="13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+mj-lt"/>
                        </a:rPr>
                        <a:t>4,5</a:t>
                      </a:r>
                      <a:endParaRPr lang="ru-RU" sz="1300" dirty="0">
                        <a:latin typeface="+mj-lt"/>
                      </a:endParaRPr>
                    </a:p>
                  </a:txBody>
                  <a:tcPr marT="45719" marB="45719"/>
                </a:tc>
              </a:tr>
              <a:tr h="653720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5.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 Муниципальная программа «Развитие и модернизация образования в  муниципальном образовании «</a:t>
                      </a:r>
                      <a:r>
                        <a:rPr lang="ru-RU" sz="1300" b="1" dirty="0" err="1" smtClean="0"/>
                        <a:t>Карсунский</a:t>
                      </a:r>
                      <a:r>
                        <a:rPr lang="ru-RU" sz="1300" b="1" dirty="0" smtClean="0"/>
                        <a:t>  район» Ульяновской области на 2014-2020 годы» 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Cambria" pitchFamily="18" charset="0"/>
                        </a:rPr>
                        <a:t>343251,6</a:t>
                      </a:r>
                      <a:endParaRPr lang="ru-RU" sz="1300" b="1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493925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т.ч. организация оздоровления работников бюджетной сферы на территории Ульяновской области</a:t>
                      </a:r>
                      <a:endParaRPr lang="ru-RU" sz="14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17166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 marT="45721" marB="45721"/>
                </a:tc>
              </a:tr>
              <a:tr h="900686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получение общедоступного и бесплатного дошкольного, начального общего, основного общего, среднего общего образования, а также общеобразовательных учреждениях дополнительного образования в муниципалитетах</a:t>
                      </a:r>
                      <a:endParaRPr lang="ru-RU" sz="14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entury" pitchFamily="18" charset="0"/>
                        </a:rPr>
                        <a:t>165425,3</a:t>
                      </a:r>
                      <a:endParaRPr lang="ru-RU" sz="1300" dirty="0">
                        <a:latin typeface="Century" pitchFamily="18" charset="0"/>
                      </a:endParaRPr>
                    </a:p>
                  </a:txBody>
                  <a:tcPr marT="45721" marB="45721"/>
                </a:tc>
              </a:tr>
              <a:tr h="290541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на </a:t>
                      </a:r>
                      <a:r>
                        <a:rPr lang="ru-RU" sz="1400" dirty="0" err="1" smtClean="0">
                          <a:latin typeface="+mn-lt"/>
                        </a:rPr>
                        <a:t>софинансирование</a:t>
                      </a:r>
                      <a:r>
                        <a:rPr lang="ru-RU" sz="1400" baseline="0" dirty="0" smtClean="0">
                          <a:latin typeface="+mn-lt"/>
                        </a:rPr>
                        <a:t>  приобретения  школьных автобусов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Cambria" pitchFamily="18" charset="0"/>
                        </a:rPr>
                        <a:t>2105,2</a:t>
                      </a:r>
                      <a:endParaRPr lang="ru-RU" sz="1300" b="0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493925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ежемесячные денежные выплаты  обучающимся 10-х (11-х) и 11-х (12-х) классов муниципальных общеобразовательных организаций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entury" pitchFamily="18" charset="0"/>
                        </a:rPr>
                        <a:t>146,3</a:t>
                      </a:r>
                    </a:p>
                  </a:txBody>
                  <a:tcPr marT="45721" marB="45721"/>
                </a:tc>
              </a:tr>
              <a:tr h="493923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получение общедоступного и бесплатного дошкольного образования в муниципальных  дошкольных образовательных учреждениях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entury" pitchFamily="18" charset="0"/>
                        </a:rPr>
                        <a:t>40780,3</a:t>
                      </a:r>
                      <a:endParaRPr lang="ru-RU" sz="1300" dirty="0">
                        <a:latin typeface="Century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/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Расходы консолидированного бюджета муниципального образования «</a:t>
            </a:r>
            <a:r>
              <a:rPr lang="ru-RU" sz="1800" b="1" i="1" dirty="0" err="1" smtClean="0">
                <a:solidFill>
                  <a:srgbClr val="002060"/>
                </a:solidFill>
              </a:rPr>
              <a:t>Карсунский</a:t>
            </a:r>
            <a:r>
              <a:rPr lang="ru-RU" sz="1800" b="1" i="1" dirty="0" smtClean="0">
                <a:solidFill>
                  <a:srgbClr val="002060"/>
                </a:solidFill>
              </a:rPr>
              <a:t> район» Ульяновской области, выделенные на </a:t>
            </a:r>
            <a:r>
              <a:rPr lang="ru-RU" sz="1800" b="1" i="1" dirty="0" err="1" smtClean="0">
                <a:solidFill>
                  <a:srgbClr val="002060"/>
                </a:solidFill>
              </a:rPr>
              <a:t>реализа</a:t>
            </a:r>
            <a:r>
              <a:rPr lang="ru-RU" sz="1800" b="1" i="1" dirty="0" smtClean="0">
                <a:solidFill>
                  <a:srgbClr val="002060"/>
                </a:solidFill>
              </a:rPr>
              <a:t> муниципальных программ за январь-декабрь 2020 года,   </a:t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>тыс. руб.</a:t>
            </a:r>
            <a:endParaRPr lang="ru-RU" sz="18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48210813"/>
              </p:ext>
            </p:extLst>
          </p:nvPr>
        </p:nvGraphicFramePr>
        <p:xfrm>
          <a:off x="457200" y="1285875"/>
          <a:ext cx="8229600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90"/>
                <a:gridCol w="5429288"/>
                <a:gridCol w="19002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Наименование</a:t>
                      </a:r>
                      <a:r>
                        <a:rPr lang="ru-RU" sz="1800" dirty="0" smtClean="0"/>
                        <a:t> муниципальной программы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Факт за январь-декабрь 2020 года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обеспечение проезда детей-сирот и детей, оставшихся без попечения родителей, а также лиц из числа детей-сирот и детей, оставшихся без попечения родителей, обучающихся в муниципальных образовательных организациях, на городском, пригородном, в сельской местности на внутрирайонном транспорте (кроме такси), а также проезда один раз в год к месту жительства и обратно к месту обучения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Cambria" pitchFamily="18" charset="0"/>
                        </a:rPr>
                        <a:t>396,4</a:t>
                      </a:r>
                      <a:endParaRPr lang="ru-RU" sz="1300" b="0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предоставление бесплатно специальных учебников и учебных пособий, иной учебной литературы, а также услуг </a:t>
                      </a:r>
                      <a:r>
                        <a:rPr lang="ru-RU" sz="1400" dirty="0" err="1" smtClean="0"/>
                        <a:t>сурдопереводчиков</a:t>
                      </a:r>
                      <a:r>
                        <a:rPr lang="ru-RU" sz="1400" dirty="0" smtClean="0"/>
                        <a:t> и </a:t>
                      </a:r>
                      <a:r>
                        <a:rPr lang="ru-RU" sz="1400" dirty="0" err="1" smtClean="0"/>
                        <a:t>тифлосурдопереводчиков</a:t>
                      </a:r>
                      <a:r>
                        <a:rPr lang="ru-RU" sz="1400" dirty="0" smtClean="0"/>
                        <a:t> при получении обучающимися с ограниченными возможностями здоровья образования</a:t>
                      </a:r>
                      <a:endParaRPr lang="ru-RU" sz="14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entury" pitchFamily="18" charset="0"/>
                        </a:rPr>
                        <a:t>372,4</a:t>
                      </a:r>
                      <a:endParaRPr lang="ru-RU" sz="1300" dirty="0">
                        <a:latin typeface="Century" pitchFamily="18" charset="0"/>
                      </a:endParaRPr>
                    </a:p>
                  </a:txBody>
                  <a:tcPr marT="45721" marB="45721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получение педагогическими работниками муниципальных образовательных организаций не реже чем один раз в три года дополнительного профессионального образования по профилю педагогической деятельности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entury" pitchFamily="18" charset="0"/>
                        </a:rPr>
                        <a:t>338,5</a:t>
                      </a:r>
                      <a:endParaRPr lang="ru-RU" sz="13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на реализацию Закона Ульяновской области от 2 мая 2012 года № 49-ЗО «О мерах социальной поддержки отдельных категорий молодых специалистов на территории Ульяновской области»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j-lt"/>
                        </a:rPr>
                        <a:t>315,0</a:t>
                      </a:r>
                      <a:endParaRPr lang="ru-RU" sz="1600" dirty="0" smtClean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/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Расходы консолидированного бюджета муниципального образования «</a:t>
            </a:r>
            <a:r>
              <a:rPr lang="ru-RU" sz="1800" b="1" i="1" dirty="0" err="1" smtClean="0">
                <a:solidFill>
                  <a:srgbClr val="002060"/>
                </a:solidFill>
              </a:rPr>
              <a:t>Карсунский</a:t>
            </a:r>
            <a:r>
              <a:rPr lang="ru-RU" sz="1800" b="1" i="1" dirty="0" smtClean="0">
                <a:solidFill>
                  <a:srgbClr val="002060"/>
                </a:solidFill>
              </a:rPr>
              <a:t> район» Ульяновской области, выделенные на </a:t>
            </a:r>
            <a:r>
              <a:rPr lang="ru-RU" sz="1800" b="1" i="1" dirty="0" err="1" smtClean="0">
                <a:solidFill>
                  <a:srgbClr val="002060"/>
                </a:solidFill>
              </a:rPr>
              <a:t>реализа</a:t>
            </a:r>
            <a:r>
              <a:rPr lang="ru-RU" sz="1800" b="1" i="1" dirty="0" smtClean="0">
                <a:solidFill>
                  <a:srgbClr val="002060"/>
                </a:solidFill>
              </a:rPr>
              <a:t> муниципальных программ за январь-декабрь 2020 года,   </a:t>
            </a:r>
            <a:br>
              <a:rPr lang="ru-RU" sz="1800" b="1" i="1" dirty="0" smtClean="0">
                <a:solidFill>
                  <a:srgbClr val="002060"/>
                </a:solidFill>
              </a:rPr>
            </a:br>
            <a:r>
              <a:rPr lang="ru-RU" sz="1800" b="1" i="1" dirty="0" smtClean="0">
                <a:solidFill>
                  <a:srgbClr val="002060"/>
                </a:solidFill>
              </a:rPr>
              <a:t>тыс. руб.</a:t>
            </a:r>
            <a:endParaRPr lang="ru-RU" sz="18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41803780"/>
              </p:ext>
            </p:extLst>
          </p:nvPr>
        </p:nvGraphicFramePr>
        <p:xfrm>
          <a:off x="457200" y="1285875"/>
          <a:ext cx="8229600" cy="5445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90"/>
                <a:gridCol w="5429288"/>
                <a:gridCol w="19002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Наименование муниципальной программы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Факт за январь-декабрь 2020 года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выплата родителям (законным представителям) детей, посещающих муниципальные и частные образовательные организации, реализующие образовательную программу дошкольного образования, компенсации части внесённой в соответствующие образовательные организации родительской платы за присмотр и уход за детьми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j-lt"/>
                        </a:rPr>
                        <a:t>2570,4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ежемесячные выплаты на содержание ребёнка в семье опекуна (попечителя) и приёмной семье, а также выплаты вознаграждения, причитающегося приёмному родителю</a:t>
                      </a:r>
                      <a:endParaRPr lang="ru-RU" sz="14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entury" pitchFamily="18" charset="0"/>
                        </a:rPr>
                        <a:t>17946,2</a:t>
                      </a:r>
                      <a:endParaRPr lang="ru-RU" sz="1200" dirty="0">
                        <a:latin typeface="Century" pitchFamily="18" charset="0"/>
                      </a:endParaRPr>
                    </a:p>
                  </a:txBody>
                  <a:tcPr marT="45722" marB="4572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6.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«Формирование благоприятного инвестиционного климата в муниципальном образовании «</a:t>
                      </a:r>
                      <a:r>
                        <a:rPr lang="ru-RU" sz="1300" b="1" dirty="0" err="1" smtClean="0"/>
                        <a:t>Карсунский</a:t>
                      </a:r>
                      <a:r>
                        <a:rPr lang="ru-RU" sz="1300" b="1" dirty="0" smtClean="0"/>
                        <a:t> район»  Ульяновской области на 2017-2022 годы»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smtClean="0">
                          <a:latin typeface="Cambria" pitchFamily="18" charset="0"/>
                        </a:rPr>
                        <a:t>0,0</a:t>
                      </a:r>
                      <a:endParaRPr lang="ru-RU" sz="1300" b="1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b="1" smtClean="0"/>
                        <a:t>7. 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"Комплексные меры по обеспечению общественного порядка, противодействию преступности и профилактике правонарушений на территории муниципального образования "</a:t>
                      </a:r>
                      <a:r>
                        <a:rPr lang="ru-RU" sz="1300" b="1" dirty="0" err="1" smtClean="0"/>
                        <a:t>Карсунский</a:t>
                      </a:r>
                      <a:r>
                        <a:rPr lang="ru-RU" sz="1300" b="1" dirty="0" smtClean="0"/>
                        <a:t> район»  на 2014-2020 годы" 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Cambria" pitchFamily="18" charset="0"/>
                        </a:rPr>
                        <a:t>66,9</a:t>
                      </a:r>
                      <a:endParaRPr lang="ru-RU" sz="1300" b="1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300" b="1" smtClean="0"/>
                        <a:t>8.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"Создание комфортной среды в муниципальном образовании </a:t>
                      </a:r>
                      <a:r>
                        <a:rPr lang="ru-RU" sz="1300" b="1" dirty="0" err="1" smtClean="0"/>
                        <a:t>Карсунское</a:t>
                      </a:r>
                      <a:r>
                        <a:rPr lang="ru-RU" sz="1300" b="1" dirty="0" smtClean="0"/>
                        <a:t> городское поселение </a:t>
                      </a:r>
                      <a:r>
                        <a:rPr lang="ru-RU" sz="1300" b="1" dirty="0" err="1" smtClean="0"/>
                        <a:t>Карсунского</a:t>
                      </a:r>
                      <a:r>
                        <a:rPr lang="ru-RU" sz="1300" b="1" dirty="0" smtClean="0"/>
                        <a:t> района Ульяновской области на 2020-2024 годы"</a:t>
                      </a:r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Cambria" pitchFamily="18" charset="0"/>
                        </a:rPr>
                        <a:t>8143,8</a:t>
                      </a:r>
                    </a:p>
                  </a:txBody>
                  <a:tcPr marT="45719" marB="45719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3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/>
                        <a:t>в т.ч. проект «Народный бюджет»</a:t>
                      </a:r>
                      <a:endParaRPr lang="ru-RU" sz="1300" b="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Cambria" pitchFamily="18" charset="0"/>
                        </a:rPr>
                        <a:t>299,6</a:t>
                      </a:r>
                      <a:endParaRPr lang="ru-RU" sz="1300" b="0" dirty="0">
                        <a:latin typeface="Cambria" pitchFamily="18" charset="0"/>
                      </a:endParaRPr>
                    </a:p>
                  </a:txBody>
                  <a:tcPr marT="45719" marB="45719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25"/>
          </a:xfrm>
        </p:spPr>
        <p:txBody>
          <a:bodyPr/>
          <a:lstStyle/>
          <a:p>
            <a:pPr algn="ctr"/>
            <a:r>
              <a:rPr lang="ru-RU" sz="1900" b="1" i="1" dirty="0" smtClean="0">
                <a:solidFill>
                  <a:srgbClr val="002060"/>
                </a:solidFill>
              </a:rPr>
              <a:t>Расходы консолидированного бюджета муниципального образования «</a:t>
            </a:r>
            <a:r>
              <a:rPr lang="ru-RU" sz="1900" b="1" i="1" dirty="0" err="1" smtClean="0">
                <a:solidFill>
                  <a:srgbClr val="002060"/>
                </a:solidFill>
              </a:rPr>
              <a:t>Карсунский</a:t>
            </a:r>
            <a:r>
              <a:rPr lang="ru-RU" sz="1900" b="1" i="1" dirty="0" smtClean="0">
                <a:solidFill>
                  <a:srgbClr val="002060"/>
                </a:solidFill>
              </a:rPr>
              <a:t> район» Ульяновской области, выделенные на реализацию муниципальных программ за январь-декабрь 2020  года, тыс. руб.</a:t>
            </a:r>
            <a:endParaRPr lang="ru-RU" sz="19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05817993"/>
              </p:ext>
            </p:extLst>
          </p:nvPr>
        </p:nvGraphicFramePr>
        <p:xfrm>
          <a:off x="214313" y="1049338"/>
          <a:ext cx="8643937" cy="5783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33"/>
                <a:gridCol w="6824160"/>
                <a:gridCol w="1273844"/>
              </a:tblGrid>
              <a:tr h="883993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№</a:t>
                      </a:r>
                      <a:endParaRPr lang="ru-RU" sz="1300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Наименование муниципальной программы</a:t>
                      </a:r>
                      <a:endParaRPr lang="ru-RU" sz="1300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Факт за январь-декабрь</a:t>
                      </a:r>
                    </a:p>
                    <a:p>
                      <a:r>
                        <a:rPr lang="ru-RU" sz="1300" baseline="0" dirty="0" smtClean="0"/>
                        <a:t> </a:t>
                      </a:r>
                      <a:r>
                        <a:rPr lang="ru-RU" sz="1300" dirty="0" smtClean="0"/>
                        <a:t>2020 года</a:t>
                      </a:r>
                      <a:endParaRPr lang="ru-RU" sz="1300" dirty="0"/>
                    </a:p>
                  </a:txBody>
                  <a:tcPr marT="45729" marB="45729"/>
                </a:tc>
              </a:tr>
              <a:tr h="619284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9.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«Культура в муниципальном образовании «</a:t>
                      </a:r>
                      <a:r>
                        <a:rPr lang="ru-RU" sz="1300" b="1" dirty="0" err="1" smtClean="0"/>
                        <a:t>Карсунский</a:t>
                      </a:r>
                      <a:r>
                        <a:rPr lang="ru-RU" sz="1300" b="1" dirty="0" smtClean="0"/>
                        <a:t> район»</a:t>
                      </a:r>
                      <a:r>
                        <a:rPr lang="ru-RU" sz="1300" b="1" baseline="0" dirty="0" smtClean="0"/>
                        <a:t> Ульяновской области </a:t>
                      </a:r>
                      <a:r>
                        <a:rPr lang="ru-RU" sz="1300" b="1" dirty="0" smtClean="0"/>
                        <a:t>на 2018-2021 годы»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Cambria" pitchFamily="18" charset="0"/>
                        </a:rPr>
                        <a:t>66447,0</a:t>
                      </a:r>
                      <a:endParaRPr lang="ru-RU" sz="1300" b="1" dirty="0">
                        <a:latin typeface="Cambria" pitchFamily="18" charset="0"/>
                      </a:endParaRPr>
                    </a:p>
                  </a:txBody>
                  <a:tcPr marT="45729" marB="45729"/>
                </a:tc>
              </a:tr>
              <a:tr h="977092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10.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«Охрана окружающей среды и восстановление природных ресурсов в муниципальном образовании «</a:t>
                      </a:r>
                      <a:r>
                        <a:rPr lang="ru-RU" sz="1300" b="1" dirty="0" err="1" smtClean="0"/>
                        <a:t>Карсунский</a:t>
                      </a:r>
                      <a:r>
                        <a:rPr lang="ru-RU" sz="1300" b="1" dirty="0" smtClean="0"/>
                        <a:t> район» Ульяновской области и муниципальном образовании </a:t>
                      </a:r>
                      <a:r>
                        <a:rPr lang="ru-RU" sz="1300" b="1" dirty="0" err="1" smtClean="0"/>
                        <a:t>Карсунское</a:t>
                      </a:r>
                      <a:r>
                        <a:rPr lang="ru-RU" sz="1300" b="1" dirty="0" smtClean="0"/>
                        <a:t> городское поселение </a:t>
                      </a:r>
                      <a:r>
                        <a:rPr lang="ru-RU" sz="1300" b="1" dirty="0" err="1" smtClean="0"/>
                        <a:t>Карсункого</a:t>
                      </a:r>
                      <a:r>
                        <a:rPr lang="ru-RU" sz="1300" b="1" dirty="0" smtClean="0"/>
                        <a:t> района Ульяновской области на 2014-2023 годы»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j-lt"/>
                        </a:rPr>
                        <a:t>785,0</a:t>
                      </a:r>
                      <a:endParaRPr lang="ru-RU" sz="1300" b="1" dirty="0">
                        <a:latin typeface="+mj-lt"/>
                      </a:endParaRPr>
                    </a:p>
                  </a:txBody>
                  <a:tcPr marT="45729" marB="45729"/>
                </a:tc>
              </a:tr>
              <a:tr h="798187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11.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«Развитие сельского хозяйства и регулирования рынков сельскохозяйственной продукции, сырья и продовольствия в </a:t>
                      </a:r>
                      <a:r>
                        <a:rPr lang="ru-RU" sz="1300" b="1" dirty="0" err="1" smtClean="0"/>
                        <a:t>Карсунском</a:t>
                      </a:r>
                      <a:r>
                        <a:rPr lang="ru-RU" sz="1300" b="1" dirty="0" smtClean="0"/>
                        <a:t>  районе Ульяновской области на 2014-2020 годы»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j-lt"/>
                        </a:rPr>
                        <a:t>3100,7</a:t>
                      </a:r>
                      <a:endParaRPr lang="ru-RU" sz="1300" b="1" dirty="0">
                        <a:latin typeface="+mj-lt"/>
                      </a:endParaRPr>
                    </a:p>
                  </a:txBody>
                  <a:tcPr marT="45729" marB="45729"/>
                </a:tc>
              </a:tr>
              <a:tr h="977092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12.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Муниципальная программа «Управление муниципальным имуществом муниципальных образований «Карсунский район» Ульяновской области</a:t>
                      </a:r>
                      <a:r>
                        <a:rPr lang="ru-RU" sz="1300" b="1" baseline="0" dirty="0" smtClean="0"/>
                        <a:t> и </a:t>
                      </a:r>
                      <a:r>
                        <a:rPr lang="ru-RU" sz="1300" b="1" baseline="0" dirty="0" err="1" smtClean="0"/>
                        <a:t>Карсунское</a:t>
                      </a:r>
                      <a:r>
                        <a:rPr lang="ru-RU" sz="1300" b="1" baseline="0" dirty="0" smtClean="0"/>
                        <a:t> городское поселение </a:t>
                      </a:r>
                      <a:r>
                        <a:rPr lang="ru-RU" sz="1300" b="1" baseline="0" dirty="0" err="1" smtClean="0"/>
                        <a:t>Карсунского</a:t>
                      </a:r>
                      <a:r>
                        <a:rPr lang="ru-RU" sz="1300" b="1" baseline="0" dirty="0" smtClean="0"/>
                        <a:t> района Ульяновской области </a:t>
                      </a:r>
                      <a:r>
                        <a:rPr lang="ru-RU" sz="1300" b="1" dirty="0" smtClean="0"/>
                        <a:t>на период с 2018-2023 годы»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j-lt"/>
                        </a:rPr>
                        <a:t>2046,8</a:t>
                      </a:r>
                      <a:endParaRPr lang="ru-RU" sz="1300" b="1" dirty="0">
                        <a:latin typeface="+mj-lt"/>
                      </a:endParaRPr>
                    </a:p>
                  </a:txBody>
                  <a:tcPr marT="45729" marB="45729"/>
                </a:tc>
              </a:tr>
              <a:tr h="841670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13.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kumimoji="0" lang="ru-RU" sz="13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«Укрепление единства российской нации и этнокультурное развитие народов России на территории муниципального образования «</a:t>
                      </a:r>
                      <a:r>
                        <a:rPr kumimoji="0" lang="ru-RU" sz="13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Карсунский</a:t>
                      </a:r>
                      <a:r>
                        <a:rPr kumimoji="0" lang="ru-RU" sz="13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район» Ульяновской области на 2015-2020 годы»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j-lt"/>
                        </a:rPr>
                        <a:t>60,0</a:t>
                      </a:r>
                      <a:endParaRPr lang="ru-RU" sz="1300" b="1" dirty="0">
                        <a:latin typeface="+mj-lt"/>
                      </a:endParaRPr>
                    </a:p>
                  </a:txBody>
                  <a:tcPr marT="45729" marB="45729"/>
                </a:tc>
              </a:tr>
              <a:tr h="685944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14.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kumimoji="0" lang="ru-RU" sz="13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"Развитие градостроительной и архитектурной деятельности на территории муниципального образования "</a:t>
                      </a:r>
                      <a:r>
                        <a:rPr kumimoji="0" lang="ru-RU" sz="13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Карсунский</a:t>
                      </a:r>
                      <a:r>
                        <a:rPr kumimoji="0" lang="ru-RU" sz="13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район" Ульяновской области на 2020-2024 годы"</a:t>
                      </a:r>
                      <a:endParaRPr lang="ru-RU" sz="1300" b="1" dirty="0"/>
                    </a:p>
                  </a:txBody>
                  <a:tcPr marT="45729" marB="45729"/>
                </a:tc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latin typeface="+mj-lt"/>
                        </a:rPr>
                        <a:t>0,0</a:t>
                      </a:r>
                      <a:endParaRPr lang="ru-RU" sz="1300" b="1" dirty="0">
                        <a:latin typeface="+mj-lt"/>
                      </a:endParaRPr>
                    </a:p>
                  </a:txBody>
                  <a:tcPr marT="45729" marB="45729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3152775"/>
          </a:xfrm>
        </p:spPr>
        <p:txBody>
          <a:bodyPr/>
          <a:lstStyle/>
          <a:p>
            <a:pPr algn="ctr">
              <a:defRPr/>
            </a:pP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324475"/>
          </a:xfrm>
        </p:spPr>
        <p:txBody>
          <a:bodyPr/>
          <a:lstStyle/>
          <a:p>
            <a:pPr algn="ctr">
              <a:defRPr/>
            </a:pPr>
            <a:endParaRPr 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параметры исполнения  консолидированного бюджета</a:t>
            </a:r>
          </a:p>
          <a:p>
            <a:pPr algn="ctr">
              <a:buFont typeface="Wingdings 2" pitchFamily="18" charset="2"/>
              <a:buNone/>
              <a:defRPr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 январь-декабрь 2020 года </a:t>
            </a:r>
          </a:p>
          <a:p>
            <a:pPr algn="ctr">
              <a:buFont typeface="Wingdings 2" pitchFamily="18" charset="2"/>
              <a:buNone/>
              <a:defRPr/>
            </a:pPr>
            <a:endParaRPr lang="ru-RU" sz="36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630634,9 </a:t>
            </a:r>
            <a:r>
              <a:rPr lang="ru-RU" sz="36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 629377,9 тыс.руб. </a:t>
            </a:r>
          </a:p>
          <a:p>
            <a:pPr algn="ctr">
              <a:defRPr/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Профицит  1257,0 тыс.руб.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Текст 4"/>
          <p:cNvSpPr>
            <a:spLocks noGrp="1"/>
          </p:cNvSpPr>
          <p:nvPr>
            <p:ph type="body" idx="1"/>
          </p:nvPr>
        </p:nvSpPr>
        <p:spPr>
          <a:xfrm>
            <a:off x="428625" y="1000125"/>
            <a:ext cx="7772400" cy="4429125"/>
          </a:xfrm>
        </p:spPr>
        <p:txBody>
          <a:bodyPr/>
          <a:lstStyle/>
          <a:p>
            <a:endParaRPr lang="ru-RU" smtClean="0"/>
          </a:p>
        </p:txBody>
      </p:sp>
      <p:graphicFrame>
        <p:nvGraphicFramePr>
          <p:cNvPr id="1026" name="Диаграмма 5"/>
          <p:cNvGraphicFramePr>
            <a:graphicFrameLocks/>
          </p:cNvGraphicFramePr>
          <p:nvPr/>
        </p:nvGraphicFramePr>
        <p:xfrm>
          <a:off x="395288" y="908050"/>
          <a:ext cx="8353425" cy="5329238"/>
        </p:xfrm>
        <a:graphic>
          <a:graphicData uri="http://schemas.openxmlformats.org/presentationml/2006/ole">
            <p:oleObj spid="_x0000_s1190" r:id="rId3" imgW="8352244" imgH="5328366" progId="Excel.Sheet.8">
              <p:embed/>
            </p:oleObj>
          </a:graphicData>
        </a:graphic>
      </p:graphicFrame>
      <p:sp>
        <p:nvSpPr>
          <p:cNvPr id="1029" name="TextBox 4"/>
          <p:cNvSpPr txBox="1">
            <a:spLocks noChangeArrowheads="1"/>
          </p:cNvSpPr>
          <p:nvPr/>
        </p:nvSpPr>
        <p:spPr bwMode="auto">
          <a:xfrm>
            <a:off x="4714875" y="21431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1027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47312782"/>
              </p:ext>
            </p:extLst>
          </p:nvPr>
        </p:nvGraphicFramePr>
        <p:xfrm>
          <a:off x="285750" y="857250"/>
          <a:ext cx="8743950" cy="5405438"/>
        </p:xfrm>
        <a:graphic>
          <a:graphicData uri="http://schemas.openxmlformats.org/presentationml/2006/ole">
            <p:oleObj spid="_x0000_s1191" name="Лист" r:id="rId4" imgW="6915133" imgH="289548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Диаграмма 4"/>
          <p:cNvGraphicFramePr>
            <a:graphicFrameLocks/>
          </p:cNvGraphicFramePr>
          <p:nvPr/>
        </p:nvGraphicFramePr>
        <p:xfrm>
          <a:off x="101600" y="774700"/>
          <a:ext cx="8783638" cy="4375150"/>
        </p:xfrm>
        <a:graphic>
          <a:graphicData uri="http://schemas.openxmlformats.org/presentationml/2006/ole">
            <p:oleObj spid="_x0000_s2130" name="Worksheet" r:id="rId4" imgW="7648592" imgH="3810118" progId="Excel.Sheet.8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620688"/>
            <a:ext cx="7772400" cy="936104"/>
          </a:xfrm>
          <a:extLst/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Динамика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налоговых и неналоговых доходов за январь-декабрь 2019 года и 2020 года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(в тыс.руб.)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4" name="Диаграмма 7"/>
          <p:cNvGraphicFramePr>
            <a:graphicFrameLocks/>
          </p:cNvGraphicFramePr>
          <p:nvPr/>
        </p:nvGraphicFramePr>
        <p:xfrm>
          <a:off x="4495800" y="2057400"/>
          <a:ext cx="3810000" cy="2538413"/>
        </p:xfrm>
        <a:graphic>
          <a:graphicData uri="http://schemas.openxmlformats.org/presentationml/2006/ole">
            <p:oleObj spid="_x0000_s3238" name="Worksheet" r:id="rId3" imgW="2590800" imgH="1733493" progId="Excel.Sheet.8">
              <p:embed/>
            </p:oleObj>
          </a:graphicData>
        </a:graphic>
      </p:graphicFrame>
      <p:graphicFrame>
        <p:nvGraphicFramePr>
          <p:cNvPr id="3075" name="Диаграмма 9"/>
          <p:cNvGraphicFramePr>
            <a:graphicFrameLocks/>
          </p:cNvGraphicFramePr>
          <p:nvPr/>
        </p:nvGraphicFramePr>
        <p:xfrm>
          <a:off x="190500" y="2260600"/>
          <a:ext cx="4445000" cy="1943100"/>
        </p:xfrm>
        <a:graphic>
          <a:graphicData uri="http://schemas.openxmlformats.org/presentationml/2006/ole">
            <p:oleObj spid="_x0000_s3239" name="Worksheet" r:id="rId4" imgW="1971759" imgH="771642" progId="Excel.Sheet.8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80259745"/>
              </p:ext>
            </p:extLst>
          </p:nvPr>
        </p:nvGraphicFramePr>
        <p:xfrm>
          <a:off x="136525" y="973138"/>
          <a:ext cx="8975725" cy="4852987"/>
        </p:xfrm>
        <a:graphic>
          <a:graphicData uri="http://schemas.openxmlformats.org/presentationml/2006/ole">
            <p:oleObj spid="_x0000_s4182" name="Лист" r:id="rId3" imgW="7010490" imgH="345762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225" y="214290"/>
            <a:ext cx="7772400" cy="857256"/>
          </a:xfrm>
        </p:spPr>
        <p:txBody>
          <a:bodyPr/>
          <a:lstStyle/>
          <a:p>
            <a:pPr algn="ctr">
              <a:defRPr/>
            </a:pPr>
            <a:r>
              <a:rPr lang="ru-RU" sz="1800" dirty="0" smtClean="0">
                <a:solidFill>
                  <a:srgbClr val="C00000"/>
                </a:solidFill>
              </a:rPr>
              <a:t>Исполнение по безвозмездным поступлениям за январь – декабрь 2020 года (тыс. руб.) 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14339" name="Текст 2"/>
          <p:cNvSpPr>
            <a:spLocks noGrp="1"/>
          </p:cNvSpPr>
          <p:nvPr>
            <p:ph type="body" idx="1"/>
          </p:nvPr>
        </p:nvSpPr>
        <p:spPr>
          <a:xfrm>
            <a:off x="530225" y="1214422"/>
            <a:ext cx="7772400" cy="5357850"/>
          </a:xfrm>
        </p:spPr>
        <p:txBody>
          <a:bodyPr/>
          <a:lstStyle/>
          <a:p>
            <a:endParaRPr lang="ru-RU" dirty="0" smtClean="0"/>
          </a:p>
        </p:txBody>
      </p:sp>
      <p:graphicFrame>
        <p:nvGraphicFramePr>
          <p:cNvPr id="26626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31246953"/>
              </p:ext>
            </p:extLst>
          </p:nvPr>
        </p:nvGraphicFramePr>
        <p:xfrm>
          <a:off x="468313" y="1052513"/>
          <a:ext cx="4271962" cy="2205037"/>
        </p:xfrm>
        <a:graphic>
          <a:graphicData uri="http://schemas.openxmlformats.org/presentationml/2006/ole">
            <p:oleObj spid="_x0000_s26978" name="Лист" r:id="rId3" imgW="2019244" imgH="647730" progId="Excel.Sheet.8">
              <p:embed/>
            </p:oleObj>
          </a:graphicData>
        </a:graphic>
      </p:graphicFrame>
      <p:graphicFrame>
        <p:nvGraphicFramePr>
          <p:cNvPr id="26627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28585315"/>
              </p:ext>
            </p:extLst>
          </p:nvPr>
        </p:nvGraphicFramePr>
        <p:xfrm>
          <a:off x="4572000" y="1071563"/>
          <a:ext cx="4081463" cy="2097087"/>
        </p:xfrm>
        <a:graphic>
          <a:graphicData uri="http://schemas.openxmlformats.org/presentationml/2006/ole">
            <p:oleObj spid="_x0000_s26979" name="Лист" r:id="rId4" imgW="2019244" imgH="628560" progId="Excel.Sheet.8">
              <p:embed/>
            </p:oleObj>
          </a:graphicData>
        </a:graphic>
      </p:graphicFrame>
      <p:graphicFrame>
        <p:nvGraphicFramePr>
          <p:cNvPr id="26628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41680950"/>
              </p:ext>
            </p:extLst>
          </p:nvPr>
        </p:nvGraphicFramePr>
        <p:xfrm>
          <a:off x="611188" y="3789363"/>
          <a:ext cx="4000500" cy="2252662"/>
        </p:xfrm>
        <a:graphic>
          <a:graphicData uri="http://schemas.openxmlformats.org/presentationml/2006/ole">
            <p:oleObj spid="_x0000_s26980" name="Лист" r:id="rId5" imgW="2028698" imgH="657180" progId="Excel.Sheet.8">
              <p:embed/>
            </p:oleObj>
          </a:graphicData>
        </a:graphic>
      </p:graphicFrame>
      <p:graphicFrame>
        <p:nvGraphicFramePr>
          <p:cNvPr id="26629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8423330"/>
              </p:ext>
            </p:extLst>
          </p:nvPr>
        </p:nvGraphicFramePr>
        <p:xfrm>
          <a:off x="4572000" y="3714750"/>
          <a:ext cx="3970338" cy="2501900"/>
        </p:xfrm>
        <a:graphic>
          <a:graphicData uri="http://schemas.openxmlformats.org/presentationml/2006/ole">
            <p:oleObj spid="_x0000_s26981" name="Лист" r:id="rId6" imgW="2028698" imgH="114291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82077739"/>
              </p:ext>
            </p:extLst>
          </p:nvPr>
        </p:nvGraphicFramePr>
        <p:xfrm>
          <a:off x="179388" y="1196975"/>
          <a:ext cx="8880475" cy="5718175"/>
        </p:xfrm>
        <a:graphic>
          <a:graphicData uri="http://schemas.openxmlformats.org/presentationml/2006/ole">
            <p:oleObj spid="_x0000_s6231" name="Лист" r:id="rId4" imgW="7753356" imgH="343845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40319630"/>
              </p:ext>
            </p:extLst>
          </p:nvPr>
        </p:nvGraphicFramePr>
        <p:xfrm>
          <a:off x="179388" y="981075"/>
          <a:ext cx="8724900" cy="5112221"/>
        </p:xfrm>
        <a:graphic>
          <a:graphicData uri="http://schemas.openxmlformats.org/presentationml/2006/ole">
            <p:oleObj spid="_x0000_s7255" name="Лист" r:id="rId3" imgW="7257932" imgH="3362310" progId="Excel.Sheet.8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21951</TotalTime>
  <Words>913</Words>
  <Application>Microsoft Office PowerPoint</Application>
  <PresentationFormat>Экран (4:3)</PresentationFormat>
  <Paragraphs>112</Paragraphs>
  <Slides>14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Поток</vt:lpstr>
      <vt:lpstr>Лист Microsoft Office Excel 97-2003</vt:lpstr>
      <vt:lpstr>Лист</vt:lpstr>
      <vt:lpstr> </vt:lpstr>
      <vt:lpstr> </vt:lpstr>
      <vt:lpstr>Слайд 3</vt:lpstr>
      <vt:lpstr>Слайд 4</vt:lpstr>
      <vt:lpstr>Динамика поступления налоговых и неналоговых доходов за январь-декабрь 2019 года и 2020 года (в тыс.руб.)</vt:lpstr>
      <vt:lpstr>Слайд 6</vt:lpstr>
      <vt:lpstr>Исполнение по безвозмездным поступлениям за январь – декабрь 2020 года (тыс. руб.) </vt:lpstr>
      <vt:lpstr>Слайд 8</vt:lpstr>
      <vt:lpstr>Слайд 9</vt:lpstr>
      <vt:lpstr>Расходы консолидированного бюджета муниципального образования «Карсунский район» Ульяновской области, выделенные на реализацию муниципальных программ за январь-декабрь 2020 года, тыс. руб.</vt:lpstr>
      <vt:lpstr>             Расходы консолидированного бюджета муниципального образования «Карсунский район» Ульяновской области, выделенные на реализацию                                    муниципальных программ за январь-декабрь 2020 года,           тыс. руб.</vt:lpstr>
      <vt:lpstr>Расходы консолидированного бюджета муниципального образования «Карсунский район» Ульяновской области, выделенные на реализа муниципальных программ за январь-декабрь 2020 года,    тыс. руб.</vt:lpstr>
      <vt:lpstr>Расходы консолидированного бюджета муниципального образования «Карсунский район» Ульяновской области, выделенные на реализа муниципальных программ за январь-декабрь 2020 года,    тыс. руб.</vt:lpstr>
      <vt:lpstr>Расходы консолидированного бюджета муниципального образования «Карсунский район» Ульяновской области, выделенные на реализацию муниципальных программ за январь-декабрь 2020  года, тыс. руб.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безвозмездных поступлений в консолидированный бюджет муниципального образования «Карсунский район» за 9 месяцев 2014 года</dc:title>
  <dc:creator>Админ</dc:creator>
  <cp:lastModifiedBy>Лена</cp:lastModifiedBy>
  <cp:revision>1836</cp:revision>
  <cp:lastPrinted>2020-10-22T07:57:50Z</cp:lastPrinted>
  <dcterms:modified xsi:type="dcterms:W3CDTF">2021-01-29T09:54:32Z</dcterms:modified>
</cp:coreProperties>
</file>