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191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19.12.2022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19.12.2022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12" Type="http://schemas.openxmlformats.org/officeDocument/2006/relationships/image" Target="../media/image13.e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11" Type="http://schemas.openxmlformats.org/officeDocument/2006/relationships/oleObject" Target="../embeddings/_____Microsoft_Excel_97-200311.xls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12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3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январь-ноябрь 2022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январь-ноябрь 2022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735283,1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691177,4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44105,7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0602607"/>
              </p:ext>
            </p:extLst>
          </p:nvPr>
        </p:nvGraphicFramePr>
        <p:xfrm>
          <a:off x="395536" y="90872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2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90872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9175352"/>
              </p:ext>
            </p:extLst>
          </p:nvPr>
        </p:nvGraphicFramePr>
        <p:xfrm>
          <a:off x="401638" y="908050"/>
          <a:ext cx="8626475" cy="237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3" name="Лист" r:id="rId5" imgW="6905700" imgH="943032" progId="Excel.Sheet.8">
                  <p:embed/>
                </p:oleObj>
              </mc:Choice>
              <mc:Fallback>
                <p:oleObj name="Лист" r:id="rId5" imgW="6905700" imgH="943032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638" y="908050"/>
                        <a:ext cx="8626475" cy="237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2506779"/>
              </p:ext>
            </p:extLst>
          </p:nvPr>
        </p:nvGraphicFramePr>
        <p:xfrm>
          <a:off x="104775" y="779463"/>
          <a:ext cx="8843963" cy="501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2" name="Лист" r:id="rId4" imgW="7696110" imgH="4372142" progId="Excel.Sheet.8">
                  <p:embed/>
                </p:oleObj>
              </mc:Choice>
              <mc:Fallback>
                <p:oleObj name="Лист" r:id="rId4" imgW="7696110" imgH="437214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5016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январь-ноябрь 2021 года и 2022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9610529"/>
              </p:ext>
            </p:extLst>
          </p:nvPr>
        </p:nvGraphicFramePr>
        <p:xfrm>
          <a:off x="4859338" y="2276872"/>
          <a:ext cx="3797300" cy="2088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46" name="Лист" r:id="rId3" imgW="2581241" imgH="942848" progId="Excel.Sheet.8">
                  <p:embed/>
                </p:oleObj>
              </mc:Choice>
              <mc:Fallback>
                <p:oleObj name="Лист" r:id="rId3" imgW="2581241" imgH="942848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276872"/>
                        <a:ext cx="3797300" cy="208823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9542538"/>
              </p:ext>
            </p:extLst>
          </p:nvPr>
        </p:nvGraphicFramePr>
        <p:xfrm>
          <a:off x="539750" y="2276475"/>
          <a:ext cx="3887788" cy="2160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47" name="Лист" r:id="rId5" imgW="1971641" imgH="961994" progId="Excel.Sheet.8">
                  <p:embed/>
                </p:oleObj>
              </mc:Choice>
              <mc:Fallback>
                <p:oleObj name="Лист" r:id="rId5" imgW="1971641" imgH="961994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76475"/>
                        <a:ext cx="3887788" cy="216063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340852"/>
              </p:ext>
            </p:extLst>
          </p:nvPr>
        </p:nvGraphicFramePr>
        <p:xfrm>
          <a:off x="182563" y="908050"/>
          <a:ext cx="8156575" cy="342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90" name="Лист" r:id="rId3" imgW="6372214" imgH="2104878" progId="Excel.Sheet.8">
                  <p:embed/>
                </p:oleObj>
              </mc:Choice>
              <mc:Fallback>
                <p:oleObj name="Лист" r:id="rId3" imgW="6372214" imgH="210487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563" y="908050"/>
                        <a:ext cx="8156575" cy="342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январь-ноябрь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2022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9441094"/>
              </p:ext>
            </p:extLst>
          </p:nvPr>
        </p:nvGraphicFramePr>
        <p:xfrm>
          <a:off x="4644008" y="134076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65" name="Лист" r:id="rId3" imgW="2028900" imgH="571462" progId="Excel.Sheet.8">
                  <p:embed/>
                </p:oleObj>
              </mc:Choice>
              <mc:Fallback>
                <p:oleObj name="Лист" r:id="rId3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34076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1465767"/>
              </p:ext>
            </p:extLst>
          </p:nvPr>
        </p:nvGraphicFramePr>
        <p:xfrm>
          <a:off x="4643438" y="1341438"/>
          <a:ext cx="4081462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66" name="Лист" r:id="rId5" imgW="2019257" imgH="199891" progId="Excel.Sheet.8">
                  <p:embed/>
                </p:oleObj>
              </mc:Choice>
              <mc:Fallback>
                <p:oleObj name="Лист" r:id="rId5" imgW="2019257" imgH="199891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1341438"/>
                        <a:ext cx="4081462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1846141"/>
              </p:ext>
            </p:extLst>
          </p:nvPr>
        </p:nvGraphicFramePr>
        <p:xfrm>
          <a:off x="4572000" y="3933825"/>
          <a:ext cx="3952875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67" name="Лист" r:id="rId7" imgW="2019257" imgH="952666" progId="Excel.Sheet.8">
                  <p:embed/>
                </p:oleObj>
              </mc:Choice>
              <mc:Fallback>
                <p:oleObj name="Лист" r:id="rId7" imgW="2019257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208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1117041"/>
              </p:ext>
            </p:extLst>
          </p:nvPr>
        </p:nvGraphicFramePr>
        <p:xfrm>
          <a:off x="468313" y="1052513"/>
          <a:ext cx="4292600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68" name="Лист" r:id="rId9" imgW="2028900" imgH="952666" progId="Excel.Sheet.8">
                  <p:embed/>
                </p:oleObj>
              </mc:Choice>
              <mc:Fallback>
                <p:oleObj name="Лист" r:id="rId9" imgW="2028900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3484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6671289"/>
              </p:ext>
            </p:extLst>
          </p:nvPr>
        </p:nvGraphicFramePr>
        <p:xfrm>
          <a:off x="611188" y="3789363"/>
          <a:ext cx="4000500" cy="261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69" name="Лист" r:id="rId11" imgW="2028900" imgH="762064" progId="Excel.Sheet.8">
                  <p:embed/>
                </p:oleObj>
              </mc:Choice>
              <mc:Fallback>
                <p:oleObj name="Лист" r:id="rId11" imgW="2028900" imgH="762064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614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7542231"/>
              </p:ext>
            </p:extLst>
          </p:nvPr>
        </p:nvGraphicFramePr>
        <p:xfrm>
          <a:off x="107950" y="1196975"/>
          <a:ext cx="8610600" cy="342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13" name="Лист" r:id="rId4" imgW="7010400" imgH="2000288" progId="Excel.Sheet.8">
                  <p:embed/>
                </p:oleObj>
              </mc:Choice>
              <mc:Fallback>
                <p:oleObj name="Лист" r:id="rId4" imgW="7010400" imgH="200028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610600" cy="3427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0219029"/>
              </p:ext>
            </p:extLst>
          </p:nvPr>
        </p:nvGraphicFramePr>
        <p:xfrm>
          <a:off x="250825" y="981075"/>
          <a:ext cx="8720138" cy="2509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68" name="Лист" r:id="rId3" imgW="7258028" imgH="1333525" progId="Excel.Sheet.8">
                  <p:embed/>
                </p:oleObj>
              </mc:Choice>
              <mc:Fallback>
                <p:oleObj name="Лист" r:id="rId3" imgW="7258028" imgH="1333525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25098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2000" b="1" i="1" dirty="0" smtClean="0">
                <a:solidFill>
                  <a:srgbClr val="002060"/>
                </a:solidFill>
              </a:rPr>
              <a:t>январь-ноябрь </a:t>
            </a:r>
            <a:r>
              <a:rPr lang="ru-RU" sz="20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1384144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январь-ноябрь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1377,0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81,9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995,0</a:t>
                      </a:r>
                      <a:endParaRPr lang="ru-RU" sz="1400" dirty="0" smtClean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2022-2024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73949,5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2018-2023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2860,3</a:t>
                      </a:r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январь-ноябрь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1980532"/>
              </p:ext>
            </p:extLst>
          </p:nvPr>
        </p:nvGraphicFramePr>
        <p:xfrm>
          <a:off x="357188" y="1500173"/>
          <a:ext cx="8429625" cy="5547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январь-ноябрь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2014-2023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1000,2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30,0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340553,1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150437,7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автомобиля для организации и осуществления мероприятий по работе с семьями, имеющих детей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95,2</a:t>
                      </a:r>
                      <a:endParaRPr lang="ru-RU" sz="1300" dirty="0" smtClean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36250,9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январь-ноябрь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0915661"/>
              </p:ext>
            </p:extLst>
          </p:nvPr>
        </p:nvGraphicFramePr>
        <p:xfrm>
          <a:off x="457200" y="1285875"/>
          <a:ext cx="82296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январь-ноябрь </a:t>
                      </a:r>
                      <a:r>
                        <a:rPr lang="ru-RU" sz="1600" dirty="0" smtClean="0"/>
                        <a:t>2022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356,6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104,3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339,0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</a:t>
                      </a:r>
                      <a:r>
                        <a:rPr lang="ru-RU" sz="1400" smtClean="0">
                          <a:latin typeface="+mn-lt"/>
                        </a:rPr>
                        <a:t>2 октября 2020 </a:t>
                      </a:r>
                      <a:r>
                        <a:rPr lang="ru-RU" sz="1400" dirty="0" smtClean="0">
                          <a:latin typeface="+mn-lt"/>
                        </a:rPr>
                        <a:t>года </a:t>
                      </a:r>
                      <a:r>
                        <a:rPr lang="ru-RU" sz="1400" smtClean="0">
                          <a:latin typeface="+mn-lt"/>
                        </a:rPr>
                        <a:t>№ 103-ЗО </a:t>
                      </a:r>
                      <a:r>
                        <a:rPr lang="ru-RU" sz="1400" dirty="0" smtClean="0">
                          <a:latin typeface="+mn-lt"/>
                        </a:rPr>
                        <a:t>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387,2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</a:t>
            </a:r>
            <a:r>
              <a:rPr lang="ru-RU" sz="1800" b="1" i="1" dirty="0" smtClean="0">
                <a:solidFill>
                  <a:srgbClr val="002060"/>
                </a:solidFill>
              </a:rPr>
              <a:t>–ноябрь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5268086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</a:t>
                      </a:r>
                      <a:r>
                        <a:rPr lang="ru-RU" sz="1400" dirty="0" smtClean="0"/>
                        <a:t>-ноябрь 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2022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3821,0</a:t>
                      </a:r>
                      <a:endParaRPr lang="ru-RU" sz="1400" dirty="0" smtClean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15940,0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5665,9</a:t>
                      </a:r>
                      <a:endParaRPr lang="ru-RU" sz="1300" b="1" dirty="0" smtClean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300,0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1900" b="1" i="1" dirty="0" smtClean="0">
                <a:solidFill>
                  <a:srgbClr val="002060"/>
                </a:solidFill>
              </a:rPr>
              <a:t>январь-ноябрь </a:t>
            </a:r>
            <a:r>
              <a:rPr lang="ru-RU" sz="1900" b="1" i="1" dirty="0" smtClean="0">
                <a:solidFill>
                  <a:srgbClr val="002060"/>
                </a:solidFill>
              </a:rPr>
              <a:t>2022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8067489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baseline="0" dirty="0" smtClean="0"/>
                        <a:t>–ноябрь </a:t>
                      </a:r>
                      <a:r>
                        <a:rPr lang="ru-RU" sz="1300" dirty="0" smtClean="0"/>
                        <a:t>2022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2018-2024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60326,8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598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«Комплексное развитие сельских территорий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2021-2023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831,6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1194,1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25464</TotalTime>
  <Words>892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январь-ноябрь 2021 года и 2022 года (в тыс.руб.)</vt:lpstr>
      <vt:lpstr>Презентация PowerPoint</vt:lpstr>
      <vt:lpstr>Исполнение по безвозмездным поступлениям за январь-ноябрь  2022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январь-ноябрь 2022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январь-ноябрь 2022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январь-ноябрь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–ноябрь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январь-ноябрь 2022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Natasha</cp:lastModifiedBy>
  <cp:revision>2191</cp:revision>
  <cp:lastPrinted>2022-09-14T09:49:25Z</cp:lastPrinted>
  <dcterms:modified xsi:type="dcterms:W3CDTF">2022-12-19T10:05:44Z</dcterms:modified>
</cp:coreProperties>
</file>