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charts/chart16.xml" ContentType="application/vnd.openxmlformats-officedocument.drawingml.char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Default Extension="vml" ContentType="application/vnd.openxmlformats-officedocument.vmlDrawing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5"/>
  </p:notesMasterIdLst>
  <p:sldIdLst>
    <p:sldId id="261" r:id="rId2"/>
    <p:sldId id="262" r:id="rId3"/>
    <p:sldId id="264" r:id="rId4"/>
    <p:sldId id="279" r:id="rId5"/>
    <p:sldId id="280" r:id="rId6"/>
    <p:sldId id="277" r:id="rId7"/>
    <p:sldId id="284" r:id="rId8"/>
    <p:sldId id="278" r:id="rId9"/>
    <p:sldId id="281" r:id="rId10"/>
    <p:sldId id="283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93" r:id="rId20"/>
    <p:sldId id="294" r:id="rId21"/>
    <p:sldId id="295" r:id="rId22"/>
    <p:sldId id="296" r:id="rId23"/>
    <p:sldId id="297" r:id="rId24"/>
    <p:sldId id="256" r:id="rId25"/>
    <p:sldId id="265" r:id="rId26"/>
    <p:sldId id="266" r:id="rId27"/>
    <p:sldId id="260" r:id="rId28"/>
    <p:sldId id="267" r:id="rId29"/>
    <p:sldId id="268" r:id="rId30"/>
    <p:sldId id="269" r:id="rId31"/>
    <p:sldId id="270" r:id="rId32"/>
    <p:sldId id="271" r:id="rId33"/>
    <p:sldId id="273" r:id="rId34"/>
    <p:sldId id="274" r:id="rId35"/>
    <p:sldId id="275" r:id="rId36"/>
    <p:sldId id="276" r:id="rId37"/>
    <p:sldId id="298" r:id="rId38"/>
    <p:sldId id="299" r:id="rId39"/>
    <p:sldId id="300" r:id="rId40"/>
    <p:sldId id="301" r:id="rId41"/>
    <p:sldId id="302" r:id="rId42"/>
    <p:sldId id="303" r:id="rId43"/>
    <p:sldId id="304" r:id="rId4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74" autoAdjust="0"/>
    <p:restoredTop sz="94660"/>
  </p:normalViewPr>
  <p:slideViewPr>
    <p:cSldViewPr>
      <p:cViewPr varScale="1">
        <p:scale>
          <a:sx n="65" d="100"/>
          <a:sy n="65" d="100"/>
        </p:scale>
        <p:origin x="-4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Documents%20and%20Settings\&#1040;&#1076;&#1084;&#1080;&#1085;\&#1056;&#1072;&#1073;&#1086;&#1095;&#1080;&#1081;%20&#1089;&#1090;&#1086;&#1083;\&#1052;&#1086;&#1080;%20&#1076;&#1086;&#1082;&#1091;&#1084;&#1077;&#1085;&#1090;&#1099;\&#1044;&#1086;&#1082;&#1091;&#1084;&#1077;&#1085;&#1090;&#1099;%202015%20&#1075;&#1086;&#1076;&#1072;\&#1041;&#1102;&#1076;&#1078;&#1077;&#1090;%20&#1076;&#1083;&#1103;%20&#1085;&#1072;&#1088;&#1086;&#1076;&#1072;\&#1044;&#1080;&#1072;&#1075;&#1088;&#1072;&#1084;&#1084;&#1099;%202014&#1087;&#1077;&#1088;&#1074;&#1086;&#1085;&#1072;&#1095;%20&#1087;&#1083;&#1072;&#1085;.xls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Documents%20and%20Settings\&#1040;&#1076;&#1084;&#1080;&#1085;\&#1056;&#1072;&#1073;&#1086;&#1095;&#1080;&#1081;%20&#1089;&#1090;&#1086;&#1083;\&#1052;&#1086;&#1080;%20&#1076;&#1086;&#1082;&#1091;&#1084;&#1077;&#1085;&#1090;&#1099;\&#1044;&#1086;&#1082;&#1091;&#1084;&#1077;&#1085;&#1090;&#1099;%202015%20&#1075;&#1086;&#1076;&#1072;\&#1041;&#1102;&#1076;&#1078;&#1077;&#1090;%20&#1076;&#1083;&#1103;%20&#1085;&#1072;&#1088;&#1086;&#1076;&#1072;\&#1044;&#1080;&#1072;&#1075;&#1088;&#1072;&#1084;&#1084;&#1099;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3200">
                <a:solidFill>
                  <a:srgbClr val="FFC000"/>
                </a:solidFill>
              </a:defRPr>
            </a:pPr>
            <a:r>
              <a:rPr lang="ru-RU" dirty="0">
                <a:solidFill>
                  <a:srgbClr val="0000FF"/>
                </a:solidFill>
              </a:rPr>
              <a:t>Структура </a:t>
            </a:r>
            <a:r>
              <a:rPr lang="ru-RU" dirty="0" smtClean="0">
                <a:solidFill>
                  <a:srgbClr val="0000FF"/>
                </a:solidFill>
              </a:rPr>
              <a:t>налоговых </a:t>
            </a:r>
            <a:r>
              <a:rPr lang="ru-RU" dirty="0">
                <a:solidFill>
                  <a:srgbClr val="0000FF"/>
                </a:solidFill>
              </a:rPr>
              <a:t>и неналоговых доходов консолидированного бюджета МО "</a:t>
            </a:r>
            <a:r>
              <a:rPr lang="ru-RU" dirty="0" err="1">
                <a:solidFill>
                  <a:srgbClr val="0000FF"/>
                </a:solidFill>
              </a:rPr>
              <a:t>Карсунский</a:t>
            </a:r>
            <a:r>
              <a:rPr lang="ru-RU" dirty="0">
                <a:solidFill>
                  <a:srgbClr val="0000FF"/>
                </a:solidFill>
              </a:rPr>
              <a:t> район" </a:t>
            </a:r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гналоговых и неналоговых доходов консолидированного бюджета МО "Карсунский район" </c:v>
                </c:pt>
              </c:strCache>
            </c:strRef>
          </c:tx>
          <c:explosion val="25"/>
          <c:dLbls>
            <c:dLbl>
              <c:idx val="1"/>
              <c:layout>
                <c:manualLayout>
                  <c:x val="0.10578215214053305"/>
                  <c:y val="4.2054756464454356E-2"/>
                </c:manualLayout>
              </c:layout>
              <c:showVal val="1"/>
            </c:dLbl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Лист1!$A$2:$A$3</c:f>
              <c:strCache>
                <c:ptCount val="2"/>
                <c:pt idx="0">
                  <c:v>Налоговые  доходы</c:v>
                </c:pt>
                <c:pt idx="1">
                  <c:v>Неналоговые доходы</c:v>
                </c:pt>
              </c:strCache>
            </c:strRef>
          </c:cat>
          <c:val>
            <c:numRef>
              <c:f>Лист1!$B$2:$B$3</c:f>
              <c:numCache>
                <c:formatCode>0.00%</c:formatCode>
                <c:ptCount val="2"/>
                <c:pt idx="0">
                  <c:v>0.80580000000000063</c:v>
                </c:pt>
                <c:pt idx="1">
                  <c:v>0.19420000000000004</c:v>
                </c:pt>
              </c:numCache>
            </c:numRef>
          </c:val>
        </c:ser>
      </c:pie3DChart>
    </c:plotArea>
    <c:legend>
      <c:legendPos val="r"/>
      <c:layout/>
      <c:txPr>
        <a:bodyPr/>
        <a:lstStyle/>
        <a:p>
          <a:pPr>
            <a:defRPr>
              <a:solidFill>
                <a:srgbClr val="0000FF"/>
              </a:solidFill>
            </a:defRPr>
          </a:pPr>
          <a:endParaRPr lang="ru-RU"/>
        </a:p>
      </c:txPr>
    </c:legend>
    <c:plotVisOnly val="1"/>
  </c:chart>
  <c:spPr>
    <a:gradFill>
      <a:gsLst>
        <a:gs pos="0">
          <a:schemeClr val="accent1">
            <a:tint val="66000"/>
            <a:satMod val="160000"/>
          </a:schemeClr>
        </a:gs>
        <a:gs pos="50000">
          <a:schemeClr val="accent1">
            <a:tint val="44500"/>
            <a:satMod val="160000"/>
          </a:schemeClr>
        </a:gs>
        <a:gs pos="100000">
          <a:schemeClr val="accent1">
            <a:tint val="23500"/>
            <a:satMod val="160000"/>
          </a:schemeClr>
        </a:gs>
      </a:gsLst>
      <a:lin ang="5400000" scaled="0"/>
    </a:gradFill>
  </c:spPr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Налог на имущество физических лиц</a:t>
            </a:r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Лист7!$A$3</c:f>
              <c:strCache>
                <c:ptCount val="1"/>
                <c:pt idx="0">
                  <c:v>налог на имущество физических лиц</c:v>
                </c:pt>
              </c:strCache>
            </c:strRef>
          </c:tx>
          <c:spPr>
            <a:solidFill>
              <a:srgbClr val="FF66FF"/>
            </a:solidFill>
            <a:scene3d>
              <a:camera prst="orthographicFront"/>
              <a:lightRig rig="threePt" dir="t"/>
            </a:scene3d>
            <a:sp3d>
              <a:bevelT w="139700" prst="cross"/>
              <a:bevelB w="139700" prst="cross"/>
            </a:sp3d>
          </c:spPr>
          <c:dLbls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Val val="1"/>
          </c:dLbls>
          <c:cat>
            <c:strRef>
              <c:f>Лист7!$B$2:$G$2</c:f>
              <c:strCache>
                <c:ptCount val="6"/>
                <c:pt idx="0">
                  <c:v>2012 год</c:v>
                </c:pt>
                <c:pt idx="1">
                  <c:v>2013 год</c:v>
                </c:pt>
                <c:pt idx="2">
                  <c:v>2014 год</c:v>
                </c:pt>
                <c:pt idx="3">
                  <c:v>2015 год</c:v>
                </c:pt>
                <c:pt idx="4">
                  <c:v>2016 год</c:v>
                </c:pt>
                <c:pt idx="5">
                  <c:v>2017 год</c:v>
                </c:pt>
              </c:strCache>
            </c:strRef>
          </c:cat>
          <c:val>
            <c:numRef>
              <c:f>Лист7!$B$3:$G$3</c:f>
              <c:numCache>
                <c:formatCode>General</c:formatCode>
                <c:ptCount val="6"/>
                <c:pt idx="0">
                  <c:v>816.1</c:v>
                </c:pt>
                <c:pt idx="1">
                  <c:v>867.7</c:v>
                </c:pt>
                <c:pt idx="2">
                  <c:v>790</c:v>
                </c:pt>
                <c:pt idx="3">
                  <c:v>1473.8</c:v>
                </c:pt>
                <c:pt idx="4">
                  <c:v>1473.8</c:v>
                </c:pt>
                <c:pt idx="5">
                  <c:v>1473.8</c:v>
                </c:pt>
              </c:numCache>
            </c:numRef>
          </c:val>
        </c:ser>
        <c:gapWidth val="66"/>
        <c:shape val="cylinder"/>
        <c:axId val="59948032"/>
        <c:axId val="59953920"/>
        <c:axId val="0"/>
      </c:bar3DChart>
      <c:catAx>
        <c:axId val="59948032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59953920"/>
        <c:crosses val="autoZero"/>
        <c:auto val="1"/>
        <c:lblAlgn val="ctr"/>
        <c:lblOffset val="100"/>
      </c:catAx>
      <c:valAx>
        <c:axId val="59953920"/>
        <c:scaling>
          <c:orientation val="minMax"/>
        </c:scaling>
        <c:axPos val="l"/>
        <c:majorGridlines/>
        <c:numFmt formatCode="General" sourceLinked="1"/>
        <c:tickLblPos val="nextTo"/>
        <c:crossAx val="59948032"/>
        <c:crosses val="autoZero"/>
        <c:crossBetween val="between"/>
      </c:valAx>
    </c:plotArea>
    <c:plotVisOnly val="1"/>
  </c:chart>
  <c:spPr>
    <a:gradFill>
      <a:gsLst>
        <a:gs pos="0">
          <a:srgbClr val="FFEFD1"/>
        </a:gs>
        <a:gs pos="64999">
          <a:srgbClr val="F0EBD5"/>
        </a:gs>
        <a:gs pos="100000">
          <a:srgbClr val="D1C39F"/>
        </a:gs>
      </a:gsLst>
      <a:lin ang="5400000" scaled="0"/>
    </a:gradFill>
  </c:sp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Земельный налог</a:t>
            </a:r>
          </a:p>
        </c:rich>
      </c:tx>
      <c:layout>
        <c:manualLayout>
          <c:xMode val="edge"/>
          <c:yMode val="edge"/>
          <c:x val="0.32816169484190832"/>
          <c:y val="3.8530465949820791E-2"/>
        </c:manualLayout>
      </c:layout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Лист8!$A$3</c:f>
              <c:strCache>
                <c:ptCount val="1"/>
                <c:pt idx="0">
                  <c:v>земельный налог</c:v>
                </c:pt>
              </c:strCache>
            </c:strRef>
          </c:tx>
          <c:spPr>
            <a:solidFill>
              <a:srgbClr val="92D050"/>
            </a:solidFill>
            <a:scene3d>
              <a:camera prst="orthographicFront"/>
              <a:lightRig rig="threePt" dir="t"/>
            </a:scene3d>
            <a:sp3d>
              <a:bevelT w="139700" prst="cross"/>
              <a:bevelB w="139700" prst="cross"/>
            </a:sp3d>
          </c:spPr>
          <c:dLbls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Val val="1"/>
          </c:dLbls>
          <c:cat>
            <c:strRef>
              <c:f>Лист8!$B$2:$G$2</c:f>
              <c:strCache>
                <c:ptCount val="6"/>
                <c:pt idx="0">
                  <c:v>2012 год</c:v>
                </c:pt>
                <c:pt idx="1">
                  <c:v>2013 год</c:v>
                </c:pt>
                <c:pt idx="2">
                  <c:v>2014 год</c:v>
                </c:pt>
                <c:pt idx="3">
                  <c:v>2015 год</c:v>
                </c:pt>
                <c:pt idx="4">
                  <c:v>2016 год</c:v>
                </c:pt>
                <c:pt idx="5">
                  <c:v>2017 год</c:v>
                </c:pt>
              </c:strCache>
            </c:strRef>
          </c:cat>
          <c:val>
            <c:numRef>
              <c:f>Лист8!$B$3:$G$3</c:f>
              <c:numCache>
                <c:formatCode>General</c:formatCode>
                <c:ptCount val="6"/>
                <c:pt idx="0">
                  <c:v>8239.2000000000007</c:v>
                </c:pt>
                <c:pt idx="1">
                  <c:v>9003</c:v>
                </c:pt>
                <c:pt idx="2">
                  <c:v>7113.3</c:v>
                </c:pt>
                <c:pt idx="3">
                  <c:v>7600</c:v>
                </c:pt>
                <c:pt idx="4">
                  <c:v>7410.1</c:v>
                </c:pt>
                <c:pt idx="5">
                  <c:v>7410.1</c:v>
                </c:pt>
              </c:numCache>
            </c:numRef>
          </c:val>
        </c:ser>
        <c:gapWidth val="52"/>
        <c:shape val="cylinder"/>
        <c:axId val="60044416"/>
        <c:axId val="60045952"/>
        <c:axId val="0"/>
      </c:bar3DChart>
      <c:catAx>
        <c:axId val="60044416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0045952"/>
        <c:crosses val="autoZero"/>
        <c:auto val="1"/>
        <c:lblAlgn val="ctr"/>
        <c:lblOffset val="100"/>
      </c:catAx>
      <c:valAx>
        <c:axId val="60045952"/>
        <c:scaling>
          <c:orientation val="minMax"/>
        </c:scaling>
        <c:axPos val="l"/>
        <c:majorGridlines/>
        <c:numFmt formatCode="General" sourceLinked="1"/>
        <c:tickLblPos val="nextTo"/>
        <c:crossAx val="60044416"/>
        <c:crosses val="autoZero"/>
        <c:crossBetween val="between"/>
      </c:valAx>
    </c:plotArea>
    <c:plotVisOnly val="1"/>
  </c:chart>
  <c:spPr>
    <a:gradFill>
      <a:gsLst>
        <a:gs pos="0">
          <a:srgbClr val="FFEFD1"/>
        </a:gs>
        <a:gs pos="64999">
          <a:srgbClr val="F0EBD5"/>
        </a:gs>
        <a:gs pos="100000">
          <a:srgbClr val="D1C39F"/>
        </a:gs>
      </a:gsLst>
      <a:lin ang="5400000" scaled="0"/>
    </a:gradFill>
  </c:sp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Госпошлина</a:t>
            </a:r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Лист9!$A$3</c:f>
              <c:strCache>
                <c:ptCount val="1"/>
                <c:pt idx="0">
                  <c:v>госпошлина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scene3d>
              <a:camera prst="orthographicFront"/>
              <a:lightRig rig="threePt" dir="t"/>
            </a:scene3d>
            <a:sp3d>
              <a:bevelT w="139700" prst="cross"/>
              <a:bevelB w="139700" prst="cross"/>
            </a:sp3d>
          </c:spPr>
          <c:dLbls>
            <c:txPr>
              <a:bodyPr/>
              <a:lstStyle/>
              <a:p>
                <a:pPr>
                  <a:defRPr sz="1100" b="1" i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Лист9!$B$2:$G$2</c:f>
              <c:strCache>
                <c:ptCount val="6"/>
                <c:pt idx="0">
                  <c:v>2012 год</c:v>
                </c:pt>
                <c:pt idx="1">
                  <c:v>2013 год</c:v>
                </c:pt>
                <c:pt idx="2">
                  <c:v>2014 год</c:v>
                </c:pt>
                <c:pt idx="3">
                  <c:v>2015 год</c:v>
                </c:pt>
                <c:pt idx="4">
                  <c:v>2016 год</c:v>
                </c:pt>
                <c:pt idx="5">
                  <c:v>2017 год</c:v>
                </c:pt>
              </c:strCache>
            </c:strRef>
          </c:cat>
          <c:val>
            <c:numRef>
              <c:f>Лист9!$B$3:$G$3</c:f>
              <c:numCache>
                <c:formatCode>General</c:formatCode>
                <c:ptCount val="6"/>
                <c:pt idx="0">
                  <c:v>862.1</c:v>
                </c:pt>
                <c:pt idx="1">
                  <c:v>927.6</c:v>
                </c:pt>
                <c:pt idx="2">
                  <c:v>735</c:v>
                </c:pt>
                <c:pt idx="3">
                  <c:v>1300</c:v>
                </c:pt>
                <c:pt idx="4">
                  <c:v>1100</c:v>
                </c:pt>
                <c:pt idx="5">
                  <c:v>1100</c:v>
                </c:pt>
              </c:numCache>
            </c:numRef>
          </c:val>
        </c:ser>
        <c:gapWidth val="75"/>
        <c:shape val="cylinder"/>
        <c:axId val="60079104"/>
        <c:axId val="60080896"/>
        <c:axId val="0"/>
      </c:bar3DChart>
      <c:catAx>
        <c:axId val="60079104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2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0080896"/>
        <c:crosses val="autoZero"/>
        <c:auto val="1"/>
        <c:lblAlgn val="ctr"/>
        <c:lblOffset val="100"/>
      </c:catAx>
      <c:valAx>
        <c:axId val="60080896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spPr>
          <a:ln w="9525">
            <a:noFill/>
          </a:ln>
        </c:spPr>
        <c:crossAx val="60079104"/>
        <c:crosses val="autoZero"/>
        <c:crossBetween val="between"/>
      </c:valAx>
    </c:plotArea>
    <c:plotVisOnly val="1"/>
  </c:chart>
  <c:spPr>
    <a:gradFill>
      <a:gsLst>
        <a:gs pos="0">
          <a:srgbClr val="FFEFD1"/>
        </a:gs>
        <a:gs pos="64999">
          <a:srgbClr val="F0EBD5"/>
        </a:gs>
        <a:gs pos="100000">
          <a:srgbClr val="D1C39F"/>
        </a:gs>
      </a:gsLst>
      <a:lin ang="5400000" scaled="0"/>
    </a:gradFill>
  </c:sp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sz="1600">
                <a:latin typeface="Times New Roman" pitchFamily="18" charset="0"/>
                <a:cs typeface="Times New Roman" pitchFamily="18" charset="0"/>
              </a:rPr>
              <a:t>Доходы</a:t>
            </a:r>
            <a:r>
              <a:rPr lang="ru-RU" sz="1600" baseline="0">
                <a:latin typeface="Times New Roman" pitchFamily="18" charset="0"/>
                <a:cs typeface="Times New Roman" pitchFamily="18" charset="0"/>
              </a:rPr>
              <a:t> от использования имущества, находящегося в государственной и муниципальной собственности</a:t>
            </a:r>
            <a:endParaRPr lang="ru-RU" sz="1600">
              <a:latin typeface="Times New Roman" pitchFamily="18" charset="0"/>
              <a:cs typeface="Times New Roman" pitchFamily="18" charset="0"/>
            </a:endParaRPr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Лист9!$A$4</c:f>
              <c:strCache>
                <c:ptCount val="1"/>
                <c:pt idx="0">
                  <c:v>доходы от использования имущества, находящегося в государственной и муниципальной собственности </c:v>
                </c:pt>
              </c:strCache>
            </c:strRef>
          </c:tx>
          <c:spPr>
            <a:solidFill>
              <a:srgbClr val="CCFFCC"/>
            </a:solidFill>
            <a:scene3d>
              <a:camera prst="orthographicFront"/>
              <a:lightRig rig="threePt" dir="t"/>
            </a:scene3d>
            <a:sp3d>
              <a:bevelT w="139700" prst="cross"/>
              <a:bevelB w="139700" prst="cross"/>
            </a:sp3d>
          </c:spPr>
          <c:dLbls>
            <c:txPr>
              <a:bodyPr/>
              <a:lstStyle/>
              <a:p>
                <a:pPr>
                  <a:defRPr sz="1100" b="1" i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Лист9!$B$2:$G$2</c:f>
              <c:strCache>
                <c:ptCount val="6"/>
                <c:pt idx="0">
                  <c:v>2012 год</c:v>
                </c:pt>
                <c:pt idx="1">
                  <c:v>2013 год</c:v>
                </c:pt>
                <c:pt idx="2">
                  <c:v>2014 год</c:v>
                </c:pt>
                <c:pt idx="3">
                  <c:v>2015 год</c:v>
                </c:pt>
                <c:pt idx="4">
                  <c:v>2016 год</c:v>
                </c:pt>
                <c:pt idx="5">
                  <c:v>2017 год</c:v>
                </c:pt>
              </c:strCache>
            </c:strRef>
          </c:cat>
          <c:val>
            <c:numRef>
              <c:f>Лист9!$B$4:$G$4</c:f>
              <c:numCache>
                <c:formatCode>General</c:formatCode>
                <c:ptCount val="6"/>
                <c:pt idx="0">
                  <c:v>4131.2</c:v>
                </c:pt>
                <c:pt idx="1">
                  <c:v>3987.4</c:v>
                </c:pt>
                <c:pt idx="2">
                  <c:v>2381.1</c:v>
                </c:pt>
                <c:pt idx="3">
                  <c:v>2919.2</c:v>
                </c:pt>
                <c:pt idx="4">
                  <c:v>2919.2</c:v>
                </c:pt>
                <c:pt idx="5">
                  <c:v>2919.2</c:v>
                </c:pt>
              </c:numCache>
            </c:numRef>
          </c:val>
        </c:ser>
        <c:gapWidth val="75"/>
        <c:shape val="box"/>
        <c:axId val="60109952"/>
        <c:axId val="60111488"/>
        <c:axId val="0"/>
      </c:bar3DChart>
      <c:catAx>
        <c:axId val="60109952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2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0111488"/>
        <c:crosses val="autoZero"/>
        <c:auto val="1"/>
        <c:lblAlgn val="ctr"/>
        <c:lblOffset val="100"/>
      </c:catAx>
      <c:valAx>
        <c:axId val="60111488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spPr>
          <a:ln w="9525">
            <a:noFill/>
          </a:ln>
        </c:spPr>
        <c:crossAx val="60109952"/>
        <c:crosses val="autoZero"/>
        <c:crossBetween val="between"/>
      </c:valAx>
    </c:plotArea>
    <c:plotVisOnly val="1"/>
  </c:chart>
  <c:spPr>
    <a:gradFill>
      <a:gsLst>
        <a:gs pos="0">
          <a:srgbClr val="FFEFD1"/>
        </a:gs>
        <a:gs pos="64999">
          <a:srgbClr val="F0EBD5"/>
        </a:gs>
        <a:gs pos="100000">
          <a:srgbClr val="D1C39F"/>
        </a:gs>
      </a:gsLst>
      <a:lin ang="5400000" scaled="0"/>
    </a:gradFill>
  </c:sp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1600">
                <a:latin typeface="Times New Roman" pitchFamily="18" charset="0"/>
                <a:cs typeface="Times New Roman" pitchFamily="18" charset="0"/>
              </a:rPr>
              <a:t>Плата за негативное воздействие </a:t>
            </a:r>
          </a:p>
          <a:p>
            <a:pPr>
              <a:defRPr/>
            </a:pPr>
            <a:r>
              <a:rPr lang="ru-RU" sz="1600">
                <a:latin typeface="Times New Roman" pitchFamily="18" charset="0"/>
                <a:cs typeface="Times New Roman" pitchFamily="18" charset="0"/>
              </a:rPr>
              <a:t>на окружающую среду</a:t>
            </a:r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Лист9!$A$5</c:f>
              <c:strCache>
                <c:ptCount val="1"/>
                <c:pt idx="0">
                  <c:v>плата за негативное воздействие на окружающую среду</c:v>
                </c:pt>
              </c:strCache>
            </c:strRef>
          </c:tx>
          <c:spPr>
            <a:solidFill>
              <a:srgbClr val="FFFF66"/>
            </a:solidFill>
            <a:scene3d>
              <a:camera prst="orthographicFront"/>
              <a:lightRig rig="threePt" dir="t"/>
            </a:scene3d>
            <a:sp3d>
              <a:bevelT w="139700" prst="cross"/>
              <a:bevelB w="139700" prst="cross"/>
            </a:sp3d>
          </c:spPr>
          <c:dLbls>
            <c:txPr>
              <a:bodyPr/>
              <a:lstStyle/>
              <a:p>
                <a:pPr>
                  <a:defRPr sz="1600" b="1" i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Лист9!$B$2:$G$2</c:f>
              <c:strCache>
                <c:ptCount val="6"/>
                <c:pt idx="0">
                  <c:v>2012 год</c:v>
                </c:pt>
                <c:pt idx="1">
                  <c:v>2013 год</c:v>
                </c:pt>
                <c:pt idx="2">
                  <c:v>2014 год</c:v>
                </c:pt>
                <c:pt idx="3">
                  <c:v>2015 год</c:v>
                </c:pt>
                <c:pt idx="4">
                  <c:v>2016 год</c:v>
                </c:pt>
                <c:pt idx="5">
                  <c:v>2017 год</c:v>
                </c:pt>
              </c:strCache>
            </c:strRef>
          </c:cat>
          <c:val>
            <c:numRef>
              <c:f>Лист9!$B$5:$G$5</c:f>
              <c:numCache>
                <c:formatCode>General</c:formatCode>
                <c:ptCount val="6"/>
                <c:pt idx="0">
                  <c:v>933.1</c:v>
                </c:pt>
                <c:pt idx="1">
                  <c:v>722.8</c:v>
                </c:pt>
                <c:pt idx="2">
                  <c:v>707</c:v>
                </c:pt>
                <c:pt idx="3">
                  <c:v>621</c:v>
                </c:pt>
                <c:pt idx="4">
                  <c:v>621</c:v>
                </c:pt>
                <c:pt idx="5">
                  <c:v>621</c:v>
                </c:pt>
              </c:numCache>
            </c:numRef>
          </c:val>
        </c:ser>
        <c:gapWidth val="75"/>
        <c:shape val="box"/>
        <c:axId val="60140544"/>
        <c:axId val="60162816"/>
        <c:axId val="0"/>
      </c:bar3DChart>
      <c:catAx>
        <c:axId val="60140544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2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0162816"/>
        <c:crosses val="autoZero"/>
        <c:auto val="1"/>
        <c:lblAlgn val="ctr"/>
        <c:lblOffset val="100"/>
      </c:catAx>
      <c:valAx>
        <c:axId val="60162816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spPr>
          <a:ln w="9525">
            <a:noFill/>
          </a:ln>
        </c:spPr>
        <c:crossAx val="60140544"/>
        <c:crosses val="autoZero"/>
        <c:crossBetween val="between"/>
      </c:valAx>
    </c:plotArea>
    <c:plotVisOnly val="1"/>
  </c:chart>
  <c:spPr>
    <a:gradFill>
      <a:gsLst>
        <a:gs pos="0">
          <a:srgbClr val="FFEFD1"/>
        </a:gs>
        <a:gs pos="64999">
          <a:srgbClr val="F0EBD5"/>
        </a:gs>
        <a:gs pos="100000">
          <a:srgbClr val="D1C39F"/>
        </a:gs>
      </a:gsLst>
      <a:lin ang="5400000" scaled="0"/>
    </a:gradFill>
  </c:sp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Доходы от оказания платных услуг и компенсации государства</a:t>
            </a:r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Лист9!$A$6</c:f>
              <c:strCache>
                <c:ptCount val="1"/>
                <c:pt idx="0">
                  <c:v>доходы от оказания платных услуг и компенсации государства</c:v>
                </c:pt>
              </c:strCache>
            </c:strRef>
          </c:tx>
          <c:spPr>
            <a:solidFill>
              <a:srgbClr val="FF6600"/>
            </a:solidFill>
            <a:scene3d>
              <a:camera prst="orthographicFront"/>
              <a:lightRig rig="threePt" dir="t"/>
            </a:scene3d>
            <a:sp3d>
              <a:bevelT w="139700" prst="cross"/>
              <a:bevelB w="139700" prst="cross"/>
            </a:sp3d>
          </c:spPr>
          <c:dLbls>
            <c:txPr>
              <a:bodyPr/>
              <a:lstStyle/>
              <a:p>
                <a:pPr>
                  <a:defRPr sz="11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Лист9!$B$2:$G$2</c:f>
              <c:strCache>
                <c:ptCount val="6"/>
                <c:pt idx="0">
                  <c:v>2012 год</c:v>
                </c:pt>
                <c:pt idx="1">
                  <c:v>2013 год</c:v>
                </c:pt>
                <c:pt idx="2">
                  <c:v>2014 год</c:v>
                </c:pt>
                <c:pt idx="3">
                  <c:v>2015 год</c:v>
                </c:pt>
                <c:pt idx="4">
                  <c:v>2016 год</c:v>
                </c:pt>
                <c:pt idx="5">
                  <c:v>2017 год</c:v>
                </c:pt>
              </c:strCache>
            </c:strRef>
          </c:cat>
          <c:val>
            <c:numRef>
              <c:f>Лист9!$B$6:$G$6</c:f>
              <c:numCache>
                <c:formatCode>General</c:formatCode>
                <c:ptCount val="6"/>
                <c:pt idx="0">
                  <c:v>8163.9</c:v>
                </c:pt>
                <c:pt idx="1">
                  <c:v>9495.1</c:v>
                </c:pt>
                <c:pt idx="2">
                  <c:v>7943.7</c:v>
                </c:pt>
                <c:pt idx="3">
                  <c:v>7607.1</c:v>
                </c:pt>
                <c:pt idx="4">
                  <c:v>7703.1</c:v>
                </c:pt>
                <c:pt idx="5">
                  <c:v>7703.1</c:v>
                </c:pt>
              </c:numCache>
            </c:numRef>
          </c:val>
        </c:ser>
        <c:gapWidth val="75"/>
        <c:shape val="box"/>
        <c:axId val="60195968"/>
        <c:axId val="60197504"/>
        <c:axId val="0"/>
      </c:bar3DChart>
      <c:catAx>
        <c:axId val="60195968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2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0197504"/>
        <c:crosses val="autoZero"/>
        <c:auto val="1"/>
        <c:lblAlgn val="ctr"/>
        <c:lblOffset val="100"/>
      </c:catAx>
      <c:valAx>
        <c:axId val="60197504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spPr>
          <a:ln w="9525">
            <a:noFill/>
          </a:ln>
        </c:spPr>
        <c:crossAx val="60195968"/>
        <c:crosses val="autoZero"/>
        <c:crossBetween val="between"/>
      </c:valAx>
    </c:plotArea>
    <c:plotVisOnly val="1"/>
  </c:chart>
  <c:spPr>
    <a:gradFill>
      <a:gsLst>
        <a:gs pos="0">
          <a:srgbClr val="FFEFD1"/>
        </a:gs>
        <a:gs pos="64999">
          <a:srgbClr val="F0EBD5"/>
        </a:gs>
        <a:gs pos="100000">
          <a:srgbClr val="D1C39F"/>
        </a:gs>
      </a:gsLst>
      <a:lin ang="5400000" scaled="0"/>
    </a:gradFill>
  </c:sp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Доходы от продажи</a:t>
            </a:r>
            <a:r>
              <a:rPr lang="ru-RU" baseline="0">
                <a:latin typeface="Times New Roman" pitchFamily="18" charset="0"/>
                <a:cs typeface="Times New Roman" pitchFamily="18" charset="0"/>
              </a:rPr>
              <a:t> материальных и нематериальных активов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Лист9!$A$7</c:f>
              <c:strCache>
                <c:ptCount val="1"/>
                <c:pt idx="0">
                  <c:v>доходы от продажи материальных и нематериальных активов</c:v>
                </c:pt>
              </c:strCache>
            </c:strRef>
          </c:tx>
          <c:spPr>
            <a:solidFill>
              <a:srgbClr val="0000FF"/>
            </a:solidFill>
            <a:scene3d>
              <a:camera prst="orthographicFront"/>
              <a:lightRig rig="threePt" dir="t"/>
            </a:scene3d>
            <a:sp3d>
              <a:bevelT w="139700" prst="cross"/>
              <a:bevelB w="139700" prst="cross"/>
            </a:sp3d>
          </c:spPr>
          <c:dLbls>
            <c:dLbl>
              <c:idx val="0"/>
              <c:layout>
                <c:manualLayout>
                  <c:x val="1.4084458447027671E-2"/>
                  <c:y val="-1.6050390643759727E-2"/>
                </c:manualLayout>
              </c:layout>
              <c:showVal val="1"/>
            </c:dLbl>
            <c:dLbl>
              <c:idx val="1"/>
              <c:layout>
                <c:manualLayout>
                  <c:x val="2.8168916894055287E-2"/>
                  <c:y val="-1.6050390643759689E-2"/>
                </c:manualLayout>
              </c:layout>
              <c:showVal val="1"/>
            </c:dLbl>
            <c:dLbl>
              <c:idx val="2"/>
              <c:layout>
                <c:manualLayout>
                  <c:x val="2.1909157584265246E-2"/>
                  <c:y val="-2.2929129491085262E-2"/>
                </c:manualLayout>
              </c:layout>
              <c:showVal val="1"/>
            </c:dLbl>
            <c:dLbl>
              <c:idx val="3"/>
              <c:layout>
                <c:manualLayout>
                  <c:x val="1.7214338101922678E-2"/>
                  <c:y val="-3.4393694236627873E-2"/>
                </c:manualLayout>
              </c:layout>
              <c:showVal val="1"/>
            </c:dLbl>
            <c:dLbl>
              <c:idx val="4"/>
              <c:layout>
                <c:manualLayout>
                  <c:x val="2.1909157584265298E-2"/>
                  <c:y val="-3.4393694236627873E-2"/>
                </c:manualLayout>
              </c:layout>
              <c:showVal val="1"/>
            </c:dLbl>
            <c:dLbl>
              <c:idx val="5"/>
              <c:layout>
                <c:manualLayout>
                  <c:x val="2.6603977066607745E-2"/>
                  <c:y val="-4.8151171931279053E-2"/>
                </c:manualLayout>
              </c:layout>
              <c:showVal val="1"/>
            </c:dLbl>
            <c:txPr>
              <a:bodyPr/>
              <a:lstStyle/>
              <a:p>
                <a:pPr>
                  <a:defRPr sz="1100" b="1" i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Лист9!$B$2:$G$2</c:f>
              <c:strCache>
                <c:ptCount val="6"/>
                <c:pt idx="0">
                  <c:v>2012 год</c:v>
                </c:pt>
                <c:pt idx="1">
                  <c:v>2013 год</c:v>
                </c:pt>
                <c:pt idx="2">
                  <c:v>2014 год</c:v>
                </c:pt>
                <c:pt idx="3">
                  <c:v>2015 год</c:v>
                </c:pt>
                <c:pt idx="4">
                  <c:v>2016 год</c:v>
                </c:pt>
                <c:pt idx="5">
                  <c:v>2017 год</c:v>
                </c:pt>
              </c:strCache>
            </c:strRef>
          </c:cat>
          <c:val>
            <c:numRef>
              <c:f>Лист9!$B$7:$G$7</c:f>
              <c:numCache>
                <c:formatCode>General</c:formatCode>
                <c:ptCount val="6"/>
                <c:pt idx="0">
                  <c:v>1582.9</c:v>
                </c:pt>
                <c:pt idx="1">
                  <c:v>1918.2</c:v>
                </c:pt>
                <c:pt idx="2">
                  <c:v>298</c:v>
                </c:pt>
                <c:pt idx="3">
                  <c:v>230</c:v>
                </c:pt>
                <c:pt idx="4">
                  <c:v>230</c:v>
                </c:pt>
                <c:pt idx="5">
                  <c:v>230</c:v>
                </c:pt>
              </c:numCache>
            </c:numRef>
          </c:val>
        </c:ser>
        <c:gapWidth val="75"/>
        <c:shape val="box"/>
        <c:axId val="60214272"/>
        <c:axId val="60232448"/>
        <c:axId val="0"/>
      </c:bar3DChart>
      <c:catAx>
        <c:axId val="60214272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2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0232448"/>
        <c:crosses val="autoZero"/>
        <c:auto val="1"/>
        <c:lblAlgn val="ctr"/>
        <c:lblOffset val="100"/>
      </c:catAx>
      <c:valAx>
        <c:axId val="60232448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spPr>
          <a:ln w="9525">
            <a:noFill/>
          </a:ln>
        </c:spPr>
        <c:crossAx val="60214272"/>
        <c:crosses val="autoZero"/>
        <c:crossBetween val="between"/>
      </c:valAx>
    </c:plotArea>
    <c:plotVisOnly val="1"/>
  </c:chart>
  <c:spPr>
    <a:gradFill>
      <a:gsLst>
        <a:gs pos="0">
          <a:srgbClr val="FFEFD1"/>
        </a:gs>
        <a:gs pos="64999">
          <a:srgbClr val="F0EBD5"/>
        </a:gs>
        <a:gs pos="100000">
          <a:srgbClr val="D1C39F"/>
        </a:gs>
      </a:gsLst>
      <a:lin ang="5400000" scaled="0"/>
    </a:gradFill>
  </c:sp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Штрафы, санкции, возмещение ущерба</a:t>
            </a:r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Лист9!$A$8</c:f>
              <c:strCache>
                <c:ptCount val="1"/>
                <c:pt idx="0">
                  <c:v>штрафы, санкции, возмещение ущерба</c:v>
                </c:pt>
              </c:strCache>
            </c:strRef>
          </c:tx>
          <c:spPr>
            <a:solidFill>
              <a:srgbClr val="FF5050"/>
            </a:solidFill>
            <a:scene3d>
              <a:camera prst="orthographicFront"/>
              <a:lightRig rig="threePt" dir="t"/>
            </a:scene3d>
            <a:sp3d>
              <a:bevelT w="139700" prst="cross"/>
              <a:bevelB w="139700" prst="cross"/>
            </a:sp3d>
          </c:spPr>
          <c:dLbls>
            <c:txPr>
              <a:bodyPr/>
              <a:lstStyle/>
              <a:p>
                <a:pPr>
                  <a:defRPr sz="1100" b="1" i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Лист9!$B$2:$G$2</c:f>
              <c:strCache>
                <c:ptCount val="6"/>
                <c:pt idx="0">
                  <c:v>2012 год</c:v>
                </c:pt>
                <c:pt idx="1">
                  <c:v>2013 год</c:v>
                </c:pt>
                <c:pt idx="2">
                  <c:v>2014 год</c:v>
                </c:pt>
                <c:pt idx="3">
                  <c:v>2015 год</c:v>
                </c:pt>
                <c:pt idx="4">
                  <c:v>2016 год</c:v>
                </c:pt>
                <c:pt idx="5">
                  <c:v>2017 год</c:v>
                </c:pt>
              </c:strCache>
            </c:strRef>
          </c:cat>
          <c:val>
            <c:numRef>
              <c:f>Лист9!$B$8:$G$8</c:f>
              <c:numCache>
                <c:formatCode>General</c:formatCode>
                <c:ptCount val="6"/>
                <c:pt idx="0">
                  <c:v>2077</c:v>
                </c:pt>
                <c:pt idx="1">
                  <c:v>2130.5</c:v>
                </c:pt>
                <c:pt idx="2">
                  <c:v>1814.1</c:v>
                </c:pt>
                <c:pt idx="3">
                  <c:v>1250</c:v>
                </c:pt>
                <c:pt idx="4">
                  <c:v>1250</c:v>
                </c:pt>
                <c:pt idx="5">
                  <c:v>1250</c:v>
                </c:pt>
              </c:numCache>
            </c:numRef>
          </c:val>
        </c:ser>
        <c:gapWidth val="75"/>
        <c:shape val="box"/>
        <c:axId val="60261504"/>
        <c:axId val="60263040"/>
        <c:axId val="0"/>
      </c:bar3DChart>
      <c:catAx>
        <c:axId val="60261504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2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0263040"/>
        <c:crosses val="autoZero"/>
        <c:auto val="1"/>
        <c:lblAlgn val="ctr"/>
        <c:lblOffset val="100"/>
      </c:catAx>
      <c:valAx>
        <c:axId val="60263040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spPr>
          <a:ln w="9525">
            <a:noFill/>
          </a:ln>
        </c:spPr>
        <c:crossAx val="60261504"/>
        <c:crosses val="autoZero"/>
        <c:crossBetween val="between"/>
      </c:valAx>
    </c:plotArea>
    <c:plotVisOnly val="1"/>
  </c:chart>
  <c:spPr>
    <a:gradFill>
      <a:gsLst>
        <a:gs pos="0">
          <a:srgbClr val="FFEFD1"/>
        </a:gs>
        <a:gs pos="64999">
          <a:srgbClr val="F0EBD5"/>
        </a:gs>
        <a:gs pos="100000">
          <a:srgbClr val="D1C39F"/>
        </a:gs>
      </a:gsLst>
      <a:lin ang="5400000" scaled="0"/>
    </a:gradFill>
  </c:sp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4.6069979888877517E-2"/>
          <c:y val="0.27165022672819433"/>
          <c:w val="0.71424634420697419"/>
          <c:h val="0.72834977327180694"/>
        </c:manualLayout>
      </c:layout>
      <c:pie3DChart>
        <c:varyColors val="1"/>
        <c:ser>
          <c:idx val="0"/>
          <c:order val="0"/>
          <c:explosion val="25"/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Лист1!$A$3:$A$14</c:f>
              <c:strCache>
                <c:ptCount val="12"/>
                <c:pt idx="0">
                  <c:v>НДФЛ</c:v>
                </c:pt>
                <c:pt idx="1">
                  <c:v>Акцизы</c:v>
                </c:pt>
                <c:pt idx="2">
                  <c:v>ЕНВД</c:v>
                </c:pt>
                <c:pt idx="3">
                  <c:v>Патент</c:v>
                </c:pt>
                <c:pt idx="4">
                  <c:v>Имущество</c:v>
                </c:pt>
                <c:pt idx="5">
                  <c:v>Земля</c:v>
                </c:pt>
                <c:pt idx="6">
                  <c:v>Госпошлина</c:v>
                </c:pt>
                <c:pt idx="7">
                  <c:v>Аренда</c:v>
                </c:pt>
                <c:pt idx="8">
                  <c:v>Негативка</c:v>
                </c:pt>
                <c:pt idx="9">
                  <c:v>Платные услуги</c:v>
                </c:pt>
                <c:pt idx="10">
                  <c:v>Продажа</c:v>
                </c:pt>
                <c:pt idx="11">
                  <c:v>Штрафы</c:v>
                </c:pt>
              </c:strCache>
            </c:strRef>
          </c:cat>
          <c:val>
            <c:numRef>
              <c:f>Лист1!$B$3:$B$14</c:f>
              <c:numCache>
                <c:formatCode>0.00%</c:formatCode>
                <c:ptCount val="12"/>
                <c:pt idx="0">
                  <c:v>0.40190000000000031</c:v>
                </c:pt>
                <c:pt idx="1">
                  <c:v>0.1326</c:v>
                </c:pt>
                <c:pt idx="2">
                  <c:v>0.11950000000000015</c:v>
                </c:pt>
                <c:pt idx="3">
                  <c:v>2.7000000000000071E-3</c:v>
                </c:pt>
                <c:pt idx="4">
                  <c:v>1.2500000000000016E-2</c:v>
                </c:pt>
                <c:pt idx="5">
                  <c:v>0.11210000000000012</c:v>
                </c:pt>
                <c:pt idx="6">
                  <c:v>1.1599999999999997E-2</c:v>
                </c:pt>
                <c:pt idx="7">
                  <c:v>3.7000000000000047E-2</c:v>
                </c:pt>
                <c:pt idx="8">
                  <c:v>1.1200000000000029E-2</c:v>
                </c:pt>
                <c:pt idx="9">
                  <c:v>0.12509999999999999</c:v>
                </c:pt>
                <c:pt idx="10">
                  <c:v>4.7000000000000089E-3</c:v>
                </c:pt>
                <c:pt idx="11">
                  <c:v>2.8600000000000028E-2</c:v>
                </c:pt>
              </c:numCache>
            </c:numRef>
          </c:val>
        </c:ser>
      </c:pie3DChart>
      <c:spPr>
        <a:noFill/>
        <a:ln w="25400">
          <a:noFill/>
        </a:ln>
      </c:spPr>
    </c:plotArea>
    <c:legend>
      <c:legendPos val="r"/>
      <c:layout/>
    </c:legend>
    <c:plotVisOnly val="1"/>
    <c:dispBlanksAs val="zero"/>
  </c:chart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4.6069979888877517E-2"/>
          <c:y val="0.27165022672819433"/>
          <c:w val="0.71424634420697419"/>
          <c:h val="0.72834977327180694"/>
        </c:manualLayout>
      </c:layout>
      <c:pie3DChart>
        <c:varyColors val="1"/>
        <c:ser>
          <c:idx val="0"/>
          <c:order val="0"/>
          <c:explosion val="25"/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Лист1!$A$3:$A$14</c:f>
              <c:strCache>
                <c:ptCount val="12"/>
                <c:pt idx="0">
                  <c:v>НДФЛ</c:v>
                </c:pt>
                <c:pt idx="1">
                  <c:v>Акцизы</c:v>
                </c:pt>
                <c:pt idx="2">
                  <c:v>ЕНВД</c:v>
                </c:pt>
                <c:pt idx="3">
                  <c:v>Патент</c:v>
                </c:pt>
                <c:pt idx="4">
                  <c:v>Имущество</c:v>
                </c:pt>
                <c:pt idx="5">
                  <c:v>Земля</c:v>
                </c:pt>
                <c:pt idx="6">
                  <c:v>Госпошлина</c:v>
                </c:pt>
                <c:pt idx="7">
                  <c:v>Аренда</c:v>
                </c:pt>
                <c:pt idx="8">
                  <c:v>Негативка</c:v>
                </c:pt>
                <c:pt idx="9">
                  <c:v>Платные услуги</c:v>
                </c:pt>
                <c:pt idx="10">
                  <c:v>Продажа</c:v>
                </c:pt>
                <c:pt idx="11">
                  <c:v>Штрафы</c:v>
                </c:pt>
              </c:strCache>
            </c:strRef>
          </c:cat>
          <c:val>
            <c:numRef>
              <c:f>Лист1!$B$3:$B$14</c:f>
              <c:numCache>
                <c:formatCode>0.00%</c:formatCode>
                <c:ptCount val="12"/>
                <c:pt idx="0">
                  <c:v>0.42230000000000056</c:v>
                </c:pt>
                <c:pt idx="1">
                  <c:v>9.8200000000000065E-2</c:v>
                </c:pt>
                <c:pt idx="2">
                  <c:v>0.11849999999999998</c:v>
                </c:pt>
                <c:pt idx="3">
                  <c:v>7.0000000000000088E-3</c:v>
                </c:pt>
                <c:pt idx="4">
                  <c:v>2.2700000000000001E-2</c:v>
                </c:pt>
                <c:pt idx="5">
                  <c:v>0.1169</c:v>
                </c:pt>
                <c:pt idx="6">
                  <c:v>2.0000000000000011E-2</c:v>
                </c:pt>
                <c:pt idx="7">
                  <c:v>4.4900000000000023E-2</c:v>
                </c:pt>
                <c:pt idx="8">
                  <c:v>9.6000000000000026E-3</c:v>
                </c:pt>
                <c:pt idx="9">
                  <c:v>0.11700000000000002</c:v>
                </c:pt>
                <c:pt idx="10">
                  <c:v>3.600000000000006E-3</c:v>
                </c:pt>
                <c:pt idx="11">
                  <c:v>1.9300000000000036E-2</c:v>
                </c:pt>
              </c:numCache>
            </c:numRef>
          </c:val>
        </c:ser>
      </c:pie3DChart>
      <c:spPr>
        <a:noFill/>
        <a:ln w="25400">
          <a:noFill/>
        </a:ln>
      </c:spPr>
    </c:plotArea>
    <c:legend>
      <c:legendPos val="r"/>
      <c:layout/>
    </c:legend>
    <c:plotVisOnly val="1"/>
    <c:dispBlanksAs val="zero"/>
  </c:chart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Динамика налоговых и неналоговых доходов</a:t>
            </a:r>
          </a:p>
        </c:rich>
      </c:tx>
      <c:layout/>
    </c:title>
    <c:view3D>
      <c:rAngAx val="1"/>
    </c:view3D>
    <c:plotArea>
      <c:layout>
        <c:manualLayout>
          <c:layoutTarget val="inner"/>
          <c:xMode val="edge"/>
          <c:yMode val="edge"/>
          <c:x val="8.8961424332344385E-2"/>
          <c:y val="0.11128214097496118"/>
          <c:w val="0.86554000482877491"/>
          <c:h val="0.47028469259972172"/>
        </c:manualLayout>
      </c:layout>
      <c:bar3DChart>
        <c:barDir val="col"/>
        <c:grouping val="stacked"/>
        <c:ser>
          <c:idx val="0"/>
          <c:order val="0"/>
          <c:tx>
            <c:strRef>
              <c:f>Лист1!$A$7</c:f>
              <c:strCache>
                <c:ptCount val="1"/>
                <c:pt idx="0">
                  <c:v>Неналоговые поступления</c:v>
                </c:pt>
              </c:strCache>
            </c:strRef>
          </c:tx>
          <c:spPr>
            <a:gradFill>
              <a:gsLst>
                <a:gs pos="75000">
                  <a:srgbClr val="00B050"/>
                </a:gs>
                <a:gs pos="100000">
                  <a:srgbClr val="006600"/>
                </a:gs>
              </a:gsLst>
              <a:lin ang="5400000" scaled="0"/>
            </a:gradFill>
            <a:scene3d>
              <a:camera prst="orthographicFront"/>
              <a:lightRig rig="threePt" dir="t"/>
            </a:scene3d>
            <a:sp3d>
              <a:bevelT/>
            </a:sp3d>
          </c:spPr>
          <c:dLbls>
            <c:txPr>
              <a:bodyPr/>
              <a:lstStyle/>
              <a:p>
                <a:pPr>
                  <a:defRPr sz="11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multiLvlStrRef>
              <c:f>Лист1!$B$4:$G$5</c:f>
              <c:multiLvlStrCache>
                <c:ptCount val="6"/>
                <c:lvl>
                  <c:pt idx="0">
                    <c:v>факт</c:v>
                  </c:pt>
                  <c:pt idx="1">
                    <c:v>факт</c:v>
                  </c:pt>
                  <c:pt idx="2">
                    <c:v>первонач. бюджет</c:v>
                  </c:pt>
                  <c:pt idx="3">
                    <c:v>прогноз</c:v>
                  </c:pt>
                  <c:pt idx="4">
                    <c:v>прогноз</c:v>
                  </c:pt>
                  <c:pt idx="5">
                    <c:v>прогноз</c:v>
                  </c:pt>
                </c:lvl>
                <c:lvl>
                  <c:pt idx="0">
                    <c:v>2012</c:v>
                  </c:pt>
                  <c:pt idx="1">
                    <c:v>2013</c:v>
                  </c:pt>
                  <c:pt idx="2">
                    <c:v>2014</c:v>
                  </c:pt>
                  <c:pt idx="3">
                    <c:v>2015</c:v>
                  </c:pt>
                  <c:pt idx="4">
                    <c:v>2016</c:v>
                  </c:pt>
                  <c:pt idx="5">
                    <c:v>2017</c:v>
                  </c:pt>
                </c:lvl>
              </c:multiLvlStrCache>
            </c:multiLvlStrRef>
          </c:cat>
          <c:val>
            <c:numRef>
              <c:f>Лист1!$B$7:$G$7</c:f>
              <c:numCache>
                <c:formatCode>General</c:formatCode>
                <c:ptCount val="6"/>
                <c:pt idx="0">
                  <c:v>17330.900000000001</c:v>
                </c:pt>
                <c:pt idx="1">
                  <c:v>18322.900000000001</c:v>
                </c:pt>
                <c:pt idx="2">
                  <c:v>13143.9</c:v>
                </c:pt>
                <c:pt idx="3">
                  <c:v>12627.3</c:v>
                </c:pt>
                <c:pt idx="4">
                  <c:v>12723.3</c:v>
                </c:pt>
                <c:pt idx="5">
                  <c:v>12823.3</c:v>
                </c:pt>
              </c:numCache>
            </c:numRef>
          </c:val>
        </c:ser>
        <c:ser>
          <c:idx val="1"/>
          <c:order val="1"/>
          <c:tx>
            <c:strRef>
              <c:f>Лист1!$A$8</c:f>
              <c:strCache>
                <c:ptCount val="1"/>
              </c:strCache>
            </c:strRef>
          </c:tx>
          <c:cat>
            <c:multiLvlStrRef>
              <c:f>Лист1!$B$4:$G$5</c:f>
              <c:multiLvlStrCache>
                <c:ptCount val="6"/>
                <c:lvl>
                  <c:pt idx="0">
                    <c:v>факт</c:v>
                  </c:pt>
                  <c:pt idx="1">
                    <c:v>факт</c:v>
                  </c:pt>
                  <c:pt idx="2">
                    <c:v>первонач. бюджет</c:v>
                  </c:pt>
                  <c:pt idx="3">
                    <c:v>прогноз</c:v>
                  </c:pt>
                  <c:pt idx="4">
                    <c:v>прогноз</c:v>
                  </c:pt>
                  <c:pt idx="5">
                    <c:v>прогноз</c:v>
                  </c:pt>
                </c:lvl>
                <c:lvl>
                  <c:pt idx="0">
                    <c:v>2012</c:v>
                  </c:pt>
                  <c:pt idx="1">
                    <c:v>2013</c:v>
                  </c:pt>
                  <c:pt idx="2">
                    <c:v>2014</c:v>
                  </c:pt>
                  <c:pt idx="3">
                    <c:v>2015</c:v>
                  </c:pt>
                  <c:pt idx="4">
                    <c:v>2016</c:v>
                  </c:pt>
                  <c:pt idx="5">
                    <c:v>2017</c:v>
                  </c:pt>
                </c:lvl>
              </c:multiLvlStrCache>
            </c:multiLvlStrRef>
          </c:cat>
          <c:val>
            <c:numRef>
              <c:f>Лист1!$B$8:$G$8</c:f>
              <c:numCache>
                <c:formatCode>General</c:formatCode>
                <c:ptCount val="6"/>
              </c:numCache>
            </c:numRef>
          </c:val>
        </c:ser>
        <c:ser>
          <c:idx val="2"/>
          <c:order val="2"/>
          <c:tx>
            <c:strRef>
              <c:f>Лист1!$A$9</c:f>
              <c:strCache>
                <c:ptCount val="1"/>
              </c:strCache>
            </c:strRef>
          </c:tx>
          <c:cat>
            <c:multiLvlStrRef>
              <c:f>Лист1!$B$4:$G$5</c:f>
              <c:multiLvlStrCache>
                <c:ptCount val="6"/>
                <c:lvl>
                  <c:pt idx="0">
                    <c:v>факт</c:v>
                  </c:pt>
                  <c:pt idx="1">
                    <c:v>факт</c:v>
                  </c:pt>
                  <c:pt idx="2">
                    <c:v>первонач. бюджет</c:v>
                  </c:pt>
                  <c:pt idx="3">
                    <c:v>прогноз</c:v>
                  </c:pt>
                  <c:pt idx="4">
                    <c:v>прогноз</c:v>
                  </c:pt>
                  <c:pt idx="5">
                    <c:v>прогноз</c:v>
                  </c:pt>
                </c:lvl>
                <c:lvl>
                  <c:pt idx="0">
                    <c:v>2012</c:v>
                  </c:pt>
                  <c:pt idx="1">
                    <c:v>2013</c:v>
                  </c:pt>
                  <c:pt idx="2">
                    <c:v>2014</c:v>
                  </c:pt>
                  <c:pt idx="3">
                    <c:v>2015</c:v>
                  </c:pt>
                  <c:pt idx="4">
                    <c:v>2016</c:v>
                  </c:pt>
                  <c:pt idx="5">
                    <c:v>2017</c:v>
                  </c:pt>
                </c:lvl>
              </c:multiLvlStrCache>
            </c:multiLvlStrRef>
          </c:cat>
          <c:val>
            <c:numRef>
              <c:f>Лист1!$B$9:$G$9</c:f>
              <c:numCache>
                <c:formatCode>General</c:formatCode>
                <c:ptCount val="6"/>
              </c:numCache>
            </c:numRef>
          </c:val>
        </c:ser>
        <c:ser>
          <c:idx val="3"/>
          <c:order val="3"/>
          <c:tx>
            <c:strRef>
              <c:f>Лист1!$A$10</c:f>
              <c:strCache>
                <c:ptCount val="1"/>
                <c:pt idx="0">
                  <c:v>  Налоговые доходы</c:v>
                </c:pt>
              </c:strCache>
            </c:strRef>
          </c:tx>
          <c:spPr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c:spPr>
          <c:dLbls>
            <c:txPr>
              <a:bodyPr/>
              <a:lstStyle/>
              <a:p>
                <a:pPr>
                  <a:defRPr sz="11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multiLvlStrRef>
              <c:f>Лист1!$B$4:$G$5</c:f>
              <c:multiLvlStrCache>
                <c:ptCount val="6"/>
                <c:lvl>
                  <c:pt idx="0">
                    <c:v>факт</c:v>
                  </c:pt>
                  <c:pt idx="1">
                    <c:v>факт</c:v>
                  </c:pt>
                  <c:pt idx="2">
                    <c:v>первонач. бюджет</c:v>
                  </c:pt>
                  <c:pt idx="3">
                    <c:v>прогноз</c:v>
                  </c:pt>
                  <c:pt idx="4">
                    <c:v>прогноз</c:v>
                  </c:pt>
                  <c:pt idx="5">
                    <c:v>прогноз</c:v>
                  </c:pt>
                </c:lvl>
                <c:lvl>
                  <c:pt idx="0">
                    <c:v>2012</c:v>
                  </c:pt>
                  <c:pt idx="1">
                    <c:v>2013</c:v>
                  </c:pt>
                  <c:pt idx="2">
                    <c:v>2014</c:v>
                  </c:pt>
                  <c:pt idx="3">
                    <c:v>2015</c:v>
                  </c:pt>
                  <c:pt idx="4">
                    <c:v>2016</c:v>
                  </c:pt>
                  <c:pt idx="5">
                    <c:v>2017</c:v>
                  </c:pt>
                </c:lvl>
              </c:multiLvlStrCache>
            </c:multiLvlStrRef>
          </c:cat>
          <c:val>
            <c:numRef>
              <c:f>Лист1!$B$10:$G$10</c:f>
              <c:numCache>
                <c:formatCode>General</c:formatCode>
                <c:ptCount val="6"/>
                <c:pt idx="0">
                  <c:v>45191.5</c:v>
                </c:pt>
                <c:pt idx="1">
                  <c:v>50443.3</c:v>
                </c:pt>
                <c:pt idx="2">
                  <c:v>50351</c:v>
                </c:pt>
                <c:pt idx="3">
                  <c:v>52392</c:v>
                </c:pt>
                <c:pt idx="4">
                  <c:v>55012.800000000003</c:v>
                </c:pt>
                <c:pt idx="5">
                  <c:v>58786.6</c:v>
                </c:pt>
              </c:numCache>
            </c:numRef>
          </c:val>
        </c:ser>
        <c:gapWidth val="55"/>
        <c:gapDepth val="55"/>
        <c:shape val="cylinder"/>
        <c:axId val="58419072"/>
        <c:axId val="58420608"/>
        <c:axId val="0"/>
      </c:bar3DChart>
      <c:catAx>
        <c:axId val="5841907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1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58420608"/>
        <c:crosses val="autoZero"/>
        <c:auto val="1"/>
        <c:lblAlgn val="ctr"/>
        <c:lblOffset val="100"/>
      </c:catAx>
      <c:valAx>
        <c:axId val="58420608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58419072"/>
        <c:crosses val="autoZero"/>
        <c:crossBetween val="between"/>
      </c:valAx>
    </c:plotArea>
    <c:legend>
      <c:legendPos val="r"/>
      <c:legendEntry>
        <c:idx val="2"/>
        <c:delete val="1"/>
      </c:legendEntry>
      <c:legendEntry>
        <c:idx val="1"/>
        <c:delete val="1"/>
      </c:legendEntry>
      <c:layout>
        <c:manualLayout>
          <c:xMode val="edge"/>
          <c:yMode val="edge"/>
          <c:x val="0.71909094449247402"/>
          <c:y val="0.82281417986591321"/>
          <c:w val="0.25717018310396722"/>
          <c:h val="0.11214207113664873"/>
        </c:manualLayout>
      </c:layout>
    </c:legend>
    <c:plotVisOnly val="1"/>
  </c:chart>
  <c:spPr>
    <a:gradFill>
      <a:gsLst>
        <a:gs pos="0">
          <a:srgbClr val="FFEFD1"/>
        </a:gs>
        <a:gs pos="64999">
          <a:srgbClr val="F0EBD5"/>
        </a:gs>
        <a:gs pos="100000">
          <a:srgbClr val="D1C39F"/>
        </a:gs>
      </a:gsLst>
      <a:lin ang="5400000" scaled="0"/>
    </a:gradFill>
  </c:sp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Налог на доходы физических лиц</a:t>
            </a:r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Лист2!$A$3</c:f>
              <c:strCache>
                <c:ptCount val="1"/>
                <c:pt idx="0">
                  <c:v>налог на доходы физических лиц</c:v>
                </c:pt>
              </c:strCache>
            </c:strRef>
          </c:tx>
          <c:spPr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c:spPr>
          <c:dLbls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Val val="1"/>
          </c:dLbls>
          <c:cat>
            <c:strRef>
              <c:f>Лист2!$B$2:$G$2</c:f>
              <c:strCache>
                <c:ptCount val="6"/>
                <c:pt idx="0">
                  <c:v>2012 год</c:v>
                </c:pt>
                <c:pt idx="1">
                  <c:v>2013 год</c:v>
                </c:pt>
                <c:pt idx="2">
                  <c:v>2014 год</c:v>
                </c:pt>
                <c:pt idx="3">
                  <c:v>2015 год</c:v>
                </c:pt>
                <c:pt idx="4">
                  <c:v>2016 год</c:v>
                </c:pt>
                <c:pt idx="5">
                  <c:v>2017 год</c:v>
                </c:pt>
              </c:strCache>
            </c:strRef>
          </c:cat>
          <c:val>
            <c:numRef>
              <c:f>Лист2!$B$3:$G$3</c:f>
              <c:numCache>
                <c:formatCode>General</c:formatCode>
                <c:ptCount val="6"/>
                <c:pt idx="0">
                  <c:v>27356.6</c:v>
                </c:pt>
                <c:pt idx="1">
                  <c:v>31478.9</c:v>
                </c:pt>
                <c:pt idx="2">
                  <c:v>25517.8</c:v>
                </c:pt>
                <c:pt idx="3">
                  <c:v>27456</c:v>
                </c:pt>
                <c:pt idx="4">
                  <c:v>29084.9</c:v>
                </c:pt>
                <c:pt idx="5">
                  <c:v>34226</c:v>
                </c:pt>
              </c:numCache>
            </c:numRef>
          </c:val>
          <c:shape val="cylinder"/>
        </c:ser>
        <c:gapWidth val="29"/>
        <c:shape val="box"/>
        <c:axId val="59786368"/>
        <c:axId val="59787904"/>
        <c:axId val="0"/>
      </c:bar3DChart>
      <c:catAx>
        <c:axId val="59786368"/>
        <c:scaling>
          <c:orientation val="minMax"/>
        </c:scaling>
        <c:axPos val="b"/>
        <c:tickLblPos val="nextTo"/>
        <c:txPr>
          <a:bodyPr/>
          <a:lstStyle/>
          <a:p>
            <a:pPr>
              <a:defRPr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59787904"/>
        <c:crosses val="autoZero"/>
        <c:auto val="1"/>
        <c:lblAlgn val="ctr"/>
        <c:lblOffset val="100"/>
      </c:catAx>
      <c:valAx>
        <c:axId val="59787904"/>
        <c:scaling>
          <c:orientation val="minMax"/>
        </c:scaling>
        <c:axPos val="l"/>
        <c:majorGridlines/>
        <c:numFmt formatCode="General" sourceLinked="1"/>
        <c:tickLblPos val="nextTo"/>
        <c:crossAx val="59786368"/>
        <c:crosses val="autoZero"/>
        <c:crossBetween val="between"/>
      </c:valAx>
    </c:plotArea>
    <c:plotVisOnly val="1"/>
  </c:chart>
  <c:spPr>
    <a:gradFill>
      <a:gsLst>
        <a:gs pos="0">
          <a:srgbClr val="FFEFD1"/>
        </a:gs>
        <a:gs pos="64999">
          <a:srgbClr val="F0EBD5"/>
        </a:gs>
        <a:gs pos="100000">
          <a:srgbClr val="D1C39F"/>
        </a:gs>
      </a:gsLst>
      <a:lin ang="5400000" scaled="0"/>
    </a:gradFill>
  </c:sp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Единый налог на вмененный доход</a:t>
            </a:r>
          </a:p>
        </c:rich>
      </c:tx>
      <c:layout>
        <c:manualLayout>
          <c:xMode val="edge"/>
          <c:yMode val="edge"/>
          <c:x val="0.29397095436099235"/>
          <c:y val="2.6973805006710448E-2"/>
        </c:manualLayout>
      </c:layout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Лист3!$A$2</c:f>
              <c:strCache>
                <c:ptCount val="1"/>
                <c:pt idx="0">
                  <c:v>единый налог на вмененный доход</c:v>
                </c:pt>
              </c:strCache>
            </c:strRef>
          </c:tx>
          <c:spPr>
            <a:gradFill>
              <a:gsLst>
                <a:gs pos="64999">
                  <a:srgbClr val="CC99FF"/>
                </a:gs>
                <a:gs pos="100000">
                  <a:srgbClr val="7030A0"/>
                </a:gs>
              </a:gsLst>
              <a:lin ang="5400000" scaled="0"/>
            </a:gradFill>
            <a:scene3d>
              <a:camera prst="orthographicFront"/>
              <a:lightRig rig="threePt" dir="t"/>
            </a:scene3d>
            <a:sp3d>
              <a:bevelT w="152400" h="50800" prst="softRound"/>
              <a:bevelB w="139700" prst="cross"/>
            </a:sp3d>
          </c:spPr>
          <c:dLbls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Val val="1"/>
          </c:dLbls>
          <c:cat>
            <c:strRef>
              <c:f>Лист3!$B$1:$G$1</c:f>
              <c:strCache>
                <c:ptCount val="6"/>
                <c:pt idx="0">
                  <c:v>2012 год</c:v>
                </c:pt>
                <c:pt idx="1">
                  <c:v>2013 год</c:v>
                </c:pt>
                <c:pt idx="2">
                  <c:v>2014 год</c:v>
                </c:pt>
                <c:pt idx="3">
                  <c:v>2015 год</c:v>
                </c:pt>
                <c:pt idx="4">
                  <c:v>2016 год</c:v>
                </c:pt>
                <c:pt idx="5">
                  <c:v>2017 год</c:v>
                </c:pt>
              </c:strCache>
            </c:strRef>
          </c:cat>
          <c:val>
            <c:numRef>
              <c:f>Лист3!$B$2:$G$2</c:f>
              <c:numCache>
                <c:formatCode>General</c:formatCode>
                <c:ptCount val="6"/>
                <c:pt idx="0">
                  <c:v>7867</c:v>
                </c:pt>
                <c:pt idx="1">
                  <c:v>7755.9</c:v>
                </c:pt>
                <c:pt idx="2">
                  <c:v>7580</c:v>
                </c:pt>
                <c:pt idx="3">
                  <c:v>7700</c:v>
                </c:pt>
                <c:pt idx="4">
                  <c:v>7700</c:v>
                </c:pt>
                <c:pt idx="5">
                  <c:v>7700</c:v>
                </c:pt>
              </c:numCache>
            </c:numRef>
          </c:val>
        </c:ser>
        <c:gapWidth val="51"/>
        <c:shape val="cylinder"/>
        <c:axId val="59808768"/>
        <c:axId val="59818752"/>
        <c:axId val="0"/>
      </c:bar3DChart>
      <c:catAx>
        <c:axId val="59808768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59818752"/>
        <c:crosses val="autoZero"/>
        <c:auto val="1"/>
        <c:lblAlgn val="ctr"/>
        <c:lblOffset val="100"/>
      </c:catAx>
      <c:valAx>
        <c:axId val="59818752"/>
        <c:scaling>
          <c:orientation val="minMax"/>
        </c:scaling>
        <c:axPos val="l"/>
        <c:majorGridlines/>
        <c:numFmt formatCode="General" sourceLinked="1"/>
        <c:tickLblPos val="nextTo"/>
        <c:crossAx val="59808768"/>
        <c:crosses val="autoZero"/>
        <c:crossBetween val="between"/>
      </c:valAx>
    </c:plotArea>
    <c:plotVisOnly val="1"/>
  </c:chart>
  <c:spPr>
    <a:gradFill>
      <a:gsLst>
        <a:gs pos="0">
          <a:srgbClr val="FFEFD1"/>
        </a:gs>
        <a:gs pos="64999">
          <a:srgbClr val="F0EBD5"/>
        </a:gs>
        <a:gs pos="100000">
          <a:srgbClr val="D1C39F"/>
        </a:gs>
      </a:gsLst>
      <a:lin ang="5400000" scaled="0"/>
    </a:gradFill>
  </c:sp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Акцизы на бензин, дизтопливо, </a:t>
            </a:r>
          </a:p>
          <a:p>
            <a:pPr>
              <a:defRPr/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моторные масла</a:t>
            </a:r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Лист4!$A$3</c:f>
              <c:strCache>
                <c:ptCount val="1"/>
                <c:pt idx="0">
                  <c:v>акцизы на бензин, дизтопливо, моторные масла</c:v>
                </c:pt>
              </c:strCache>
            </c:strRef>
          </c:tx>
          <c:spPr>
            <a:gradFill>
              <a:gsLst>
                <a:gs pos="64999">
                  <a:srgbClr val="F79646">
                    <a:lumMod val="75000"/>
                  </a:srgbClr>
                </a:gs>
                <a:gs pos="64999">
                  <a:schemeClr val="accent6">
                    <a:lumMod val="40000"/>
                    <a:lumOff val="60000"/>
                  </a:schemeClr>
                </a:gs>
                <a:gs pos="100000">
                  <a:srgbClr val="F79646">
                    <a:lumMod val="50000"/>
                  </a:srgbClr>
                </a:gs>
              </a:gsLst>
              <a:lin ang="5400000" scaled="0"/>
            </a:gradFill>
            <a:scene3d>
              <a:camera prst="orthographicFront"/>
              <a:lightRig rig="threePt" dir="t"/>
            </a:scene3d>
            <a:sp3d>
              <a:bevelT w="139700" prst="cross"/>
              <a:bevelB w="139700" prst="cross"/>
            </a:sp3d>
          </c:spPr>
          <c:dLbls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Val val="1"/>
          </c:dLbls>
          <c:cat>
            <c:strRef>
              <c:f>Лист4!$D$2:$G$2</c:f>
              <c:strCache>
                <c:ptCount val="4"/>
                <c:pt idx="0">
                  <c:v>2014 год</c:v>
                </c:pt>
                <c:pt idx="1">
                  <c:v>2015 год</c:v>
                </c:pt>
                <c:pt idx="2">
                  <c:v>2016 год</c:v>
                </c:pt>
                <c:pt idx="3">
                  <c:v>2017 год</c:v>
                </c:pt>
              </c:strCache>
            </c:strRef>
          </c:cat>
          <c:val>
            <c:numRef>
              <c:f>Лист4!$D$3:$G$3</c:f>
              <c:numCache>
                <c:formatCode>General</c:formatCode>
                <c:ptCount val="4"/>
                <c:pt idx="0">
                  <c:v>8415.9</c:v>
                </c:pt>
                <c:pt idx="1">
                  <c:v>6380.2</c:v>
                </c:pt>
                <c:pt idx="2">
                  <c:v>7762</c:v>
                </c:pt>
                <c:pt idx="3">
                  <c:v>6394.7</c:v>
                </c:pt>
              </c:numCache>
            </c:numRef>
          </c:val>
        </c:ser>
        <c:gapWidth val="107"/>
        <c:shape val="cylinder"/>
        <c:axId val="59974784"/>
        <c:axId val="59976320"/>
        <c:axId val="0"/>
      </c:bar3DChart>
      <c:catAx>
        <c:axId val="59974784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59976320"/>
        <c:crosses val="autoZero"/>
        <c:auto val="1"/>
        <c:lblAlgn val="ctr"/>
        <c:lblOffset val="100"/>
      </c:catAx>
      <c:valAx>
        <c:axId val="59976320"/>
        <c:scaling>
          <c:orientation val="minMax"/>
        </c:scaling>
        <c:axPos val="l"/>
        <c:majorGridlines/>
        <c:numFmt formatCode="General" sourceLinked="1"/>
        <c:tickLblPos val="nextTo"/>
        <c:crossAx val="59974784"/>
        <c:crosses val="autoZero"/>
        <c:crossBetween val="between"/>
      </c:valAx>
    </c:plotArea>
    <c:plotVisOnly val="1"/>
  </c:chart>
  <c:spPr>
    <a:gradFill>
      <a:gsLst>
        <a:gs pos="0">
          <a:srgbClr val="FFEFD1"/>
        </a:gs>
        <a:gs pos="64999">
          <a:srgbClr val="F0EBD5"/>
        </a:gs>
        <a:gs pos="100000">
          <a:srgbClr val="D1C39F"/>
        </a:gs>
      </a:gsLst>
      <a:lin ang="5400000" scaled="0"/>
    </a:gradFill>
  </c:sp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Единый сельскохозяйственный налог</a:t>
            </a:r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Лист5!$A$2</c:f>
              <c:strCache>
                <c:ptCount val="1"/>
                <c:pt idx="0">
                  <c:v>единый сельскохозяйственный налог</c:v>
                </c:pt>
              </c:strCache>
            </c:strRef>
          </c:tx>
          <c:spPr>
            <a:gradFill>
              <a:gsLst>
                <a:gs pos="36000">
                  <a:srgbClr val="9966FF"/>
                </a:gs>
                <a:gs pos="61000">
                  <a:srgbClr val="CC99FF"/>
                </a:gs>
                <a:gs pos="82001">
                  <a:srgbClr val="99CCFF"/>
                </a:gs>
                <a:gs pos="100000">
                  <a:srgbClr val="CCCCFF"/>
                </a:gs>
              </a:gsLst>
              <a:lin ang="5400000" scaled="0"/>
            </a:gradFill>
            <a:scene3d>
              <a:camera prst="orthographicFront"/>
              <a:lightRig rig="threePt" dir="t"/>
            </a:scene3d>
            <a:sp3d>
              <a:bevelT w="139700" prst="cross"/>
              <a:bevelB w="139700" prst="cross"/>
            </a:sp3d>
          </c:spPr>
          <c:dLbls>
            <c:dLbl>
              <c:idx val="2"/>
              <c:layout>
                <c:manualLayout>
                  <c:x val="1.3948214903063567E-2"/>
                  <c:y val="-8.9250968276375561E-3"/>
                </c:manualLayout>
              </c:layout>
              <c:showVal val="1"/>
            </c:dLbl>
            <c:dLbl>
              <c:idx val="3"/>
              <c:layout>
                <c:manualLayout>
                  <c:x val="1.3948214903063567E-2"/>
                  <c:y val="-3.1237838896731564E-2"/>
                </c:manualLayout>
              </c:layout>
              <c:showVal val="1"/>
            </c:dLbl>
            <c:dLbl>
              <c:idx val="4"/>
              <c:layout>
                <c:manualLayout>
                  <c:x val="2.1697223182543371E-2"/>
                  <c:y val="-2.0081467862184586E-2"/>
                </c:manualLayout>
              </c:layout>
              <c:showVal val="1"/>
            </c:dLbl>
            <c:dLbl>
              <c:idx val="5"/>
              <c:layout>
                <c:manualLayout>
                  <c:x val="1.3948214903063567E-2"/>
                  <c:y val="-3.1237838896731564E-2"/>
                </c:manualLayout>
              </c:layout>
              <c:showVal val="1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Val val="1"/>
          </c:dLbls>
          <c:cat>
            <c:strRef>
              <c:f>Лист5!$B$1:$G$1</c:f>
              <c:strCache>
                <c:ptCount val="6"/>
                <c:pt idx="0">
                  <c:v>2012 год</c:v>
                </c:pt>
                <c:pt idx="1">
                  <c:v>2013 год</c:v>
                </c:pt>
                <c:pt idx="2">
                  <c:v>2014 год</c:v>
                </c:pt>
                <c:pt idx="3">
                  <c:v>2015 год</c:v>
                </c:pt>
                <c:pt idx="4">
                  <c:v>2016 год</c:v>
                </c:pt>
                <c:pt idx="5">
                  <c:v>2017 год</c:v>
                </c:pt>
              </c:strCache>
            </c:strRef>
          </c:cat>
          <c:val>
            <c:numRef>
              <c:f>Лист5!$B$2:$G$2</c:f>
              <c:numCache>
                <c:formatCode>General</c:formatCode>
                <c:ptCount val="6"/>
                <c:pt idx="0">
                  <c:v>36.800000000000004</c:v>
                </c:pt>
                <c:pt idx="1">
                  <c:v>27.8</c:v>
                </c:pt>
                <c:pt idx="2">
                  <c:v>28</c:v>
                </c:pt>
                <c:pt idx="3">
                  <c:v>22</c:v>
                </c:pt>
                <c:pt idx="4">
                  <c:v>22</c:v>
                </c:pt>
                <c:pt idx="5">
                  <c:v>22</c:v>
                </c:pt>
              </c:numCache>
            </c:numRef>
          </c:val>
        </c:ser>
        <c:gapWidth val="70"/>
        <c:shape val="cylinder"/>
        <c:axId val="60009472"/>
        <c:axId val="60019456"/>
        <c:axId val="0"/>
      </c:bar3DChart>
      <c:catAx>
        <c:axId val="60009472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0019456"/>
        <c:crosses val="autoZero"/>
        <c:auto val="1"/>
        <c:lblAlgn val="ctr"/>
        <c:lblOffset val="100"/>
      </c:catAx>
      <c:valAx>
        <c:axId val="60019456"/>
        <c:scaling>
          <c:orientation val="minMax"/>
        </c:scaling>
        <c:axPos val="l"/>
        <c:majorGridlines/>
        <c:numFmt formatCode="General" sourceLinked="1"/>
        <c:tickLblPos val="nextTo"/>
        <c:crossAx val="60009472"/>
        <c:crosses val="autoZero"/>
        <c:crossBetween val="between"/>
      </c:valAx>
    </c:plotArea>
    <c:plotVisOnly val="1"/>
  </c:chart>
  <c:spPr>
    <a:gradFill>
      <a:gsLst>
        <a:gs pos="0">
          <a:srgbClr val="FFEFD1"/>
        </a:gs>
        <a:gs pos="64999">
          <a:srgbClr val="F0EBD5"/>
        </a:gs>
        <a:gs pos="100000">
          <a:srgbClr val="D1C39F"/>
        </a:gs>
      </a:gsLst>
      <a:lin ang="5400000" scaled="0"/>
    </a:gradFill>
  </c:sp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Налог при патентной системе налогообложения</a:t>
            </a:r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Лист6!$A$3</c:f>
              <c:strCache>
                <c:ptCount val="1"/>
                <c:pt idx="0">
                  <c:v>налог при патентной системе налогообложения</c:v>
                </c:pt>
              </c:strCache>
            </c:strRef>
          </c:tx>
          <c:spPr>
            <a:solidFill>
              <a:srgbClr val="C00000"/>
            </a:solidFill>
            <a:scene3d>
              <a:camera prst="orthographicFront"/>
              <a:lightRig rig="threePt" dir="t"/>
            </a:scene3d>
            <a:sp3d>
              <a:bevelT w="139700" prst="cross"/>
              <a:bevelB w="139700" prst="cross"/>
            </a:sp3d>
          </c:spPr>
          <c:dLbls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Val val="1"/>
          </c:dLbls>
          <c:cat>
            <c:strRef>
              <c:f>Лист6!$C$2:$G$2</c:f>
              <c:strCache>
                <c:ptCount val="5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  <c:pt idx="3">
                  <c:v>2016 год</c:v>
                </c:pt>
                <c:pt idx="4">
                  <c:v>2017 год</c:v>
                </c:pt>
              </c:strCache>
            </c:strRef>
          </c:cat>
          <c:val>
            <c:numRef>
              <c:f>Лист6!$C$3:$G$3</c:f>
              <c:numCache>
                <c:formatCode>General</c:formatCode>
                <c:ptCount val="5"/>
                <c:pt idx="0">
                  <c:v>382.4</c:v>
                </c:pt>
                <c:pt idx="1">
                  <c:v>170</c:v>
                </c:pt>
                <c:pt idx="2">
                  <c:v>460</c:v>
                </c:pt>
                <c:pt idx="3">
                  <c:v>460</c:v>
                </c:pt>
                <c:pt idx="4">
                  <c:v>460</c:v>
                </c:pt>
              </c:numCache>
            </c:numRef>
          </c:val>
        </c:ser>
        <c:gapWidth val="61"/>
        <c:shape val="cylinder"/>
        <c:axId val="59909248"/>
        <c:axId val="59910784"/>
        <c:axId val="0"/>
      </c:bar3DChart>
      <c:catAx>
        <c:axId val="59909248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59910784"/>
        <c:crosses val="autoZero"/>
        <c:auto val="1"/>
        <c:lblAlgn val="ctr"/>
        <c:lblOffset val="100"/>
      </c:catAx>
      <c:valAx>
        <c:axId val="59910784"/>
        <c:scaling>
          <c:orientation val="minMax"/>
        </c:scaling>
        <c:axPos val="l"/>
        <c:majorGridlines/>
        <c:numFmt formatCode="General" sourceLinked="1"/>
        <c:tickLblPos val="nextTo"/>
        <c:crossAx val="59909248"/>
        <c:crosses val="autoZero"/>
        <c:crossBetween val="between"/>
      </c:valAx>
    </c:plotArea>
    <c:plotVisOnly val="1"/>
  </c:chart>
  <c:spPr>
    <a:gradFill>
      <a:gsLst>
        <a:gs pos="0">
          <a:srgbClr val="FFEFD1"/>
        </a:gs>
        <a:gs pos="64999">
          <a:srgbClr val="F0EBD5"/>
        </a:gs>
        <a:gs pos="100000">
          <a:srgbClr val="D1C39F"/>
        </a:gs>
      </a:gsLst>
      <a:lin ang="5400000" scaled="0"/>
    </a:gradFill>
  </c:sp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0.19156</cdr:x>
      <cdr:y>0.05229</cdr:y>
    </cdr:from>
    <cdr:to>
      <cdr:x>0.73052</cdr:x>
      <cdr:y>0.21787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123950" y="228601"/>
          <a:ext cx="3162300" cy="723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0.18019</cdr:x>
      <cdr:y>0.01743</cdr:y>
    </cdr:from>
    <cdr:to>
      <cdr:x>0.80195</cdr:x>
      <cdr:y>0.11457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727715" y="77284"/>
          <a:ext cx="2511040" cy="4307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800" b="1" baseline="0" dirty="0" smtClean="0"/>
            <a:t>2014 </a:t>
          </a:r>
          <a:r>
            <a:rPr lang="ru-RU" sz="1800" b="1" baseline="0" dirty="0"/>
            <a:t>год</a:t>
          </a:r>
          <a:endParaRPr lang="ru-RU" sz="1800" b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0.19156</cdr:x>
      <cdr:y>0.05229</cdr:y>
    </cdr:from>
    <cdr:to>
      <cdr:x>0.73052</cdr:x>
      <cdr:y>0.21787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123950" y="228601"/>
          <a:ext cx="3162300" cy="723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0.18019</cdr:x>
      <cdr:y>0.01743</cdr:y>
    </cdr:from>
    <cdr:to>
      <cdr:x>0.80195</cdr:x>
      <cdr:y>0.09846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727715" y="77284"/>
          <a:ext cx="2511040" cy="3592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800" b="1" baseline="0" dirty="0" smtClean="0"/>
            <a:t>2015 </a:t>
          </a:r>
          <a:r>
            <a:rPr lang="ru-RU" sz="1800" b="1" baseline="0" dirty="0"/>
            <a:t>год</a:t>
          </a:r>
          <a:endParaRPr lang="ru-RU" sz="1800" b="1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97C6468E-86A9-4164-A4EF-9830ED7AED7F}" type="datetimeFigureOut">
              <a:rPr lang="ru-RU"/>
              <a:pPr>
                <a:defRPr/>
              </a:pPr>
              <a:t>09.02.2015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B909510D-EFA2-4C31-A87D-C96CC04AC9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5F3EFB1-685A-46B1-ACC2-609363291197}" type="slidenum">
              <a:rPr lang="ru-RU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384965-C01D-400E-BACD-07A78445A664}" type="datetimeFigureOut">
              <a:rPr lang="ru-RU"/>
              <a:pPr>
                <a:defRPr/>
              </a:pPr>
              <a:t>09.02.2015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84B7C3-46A9-47D4-B477-52A4D12E34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76093E-0BA4-4AA8-8B83-5A915AE31917}" type="datetimeFigureOut">
              <a:rPr lang="ru-RU"/>
              <a:pPr>
                <a:defRPr/>
              </a:pPr>
              <a:t>09.02.2015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B51ED9-0D17-4056-8B64-015EA0ED98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E646DA-DDA2-4A05-92B7-0E19BC55816B}" type="datetimeFigureOut">
              <a:rPr lang="ru-RU"/>
              <a:pPr>
                <a:defRPr/>
              </a:pPr>
              <a:t>09.02.2015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3B8FD6-A559-4391-8862-CFC9AFDCC8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20317-ABCF-4469-8889-DC1BE87271F7}" type="datetimeFigureOut">
              <a:rPr lang="ru-RU"/>
              <a:pPr>
                <a:defRPr/>
              </a:pPr>
              <a:t>09.02.2015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DB0119-D885-4DA1-827F-79D5A8266A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66A05B-BF65-4E79-8FC0-5884D77E9778}" type="datetimeFigureOut">
              <a:rPr lang="ru-RU"/>
              <a:pPr>
                <a:defRPr/>
              </a:pPr>
              <a:t>09.02.2015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4C880-2F82-4BA4-9154-878252F206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587CD-08FD-4185-8BA8-D00D943D7FD3}" type="datetimeFigureOut">
              <a:rPr lang="ru-RU"/>
              <a:pPr>
                <a:defRPr/>
              </a:pPr>
              <a:t>09.02.2015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E5ED5-5167-4B26-82D5-3AA409117A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DDDBF-535D-4668-947B-A8765049D129}" type="datetimeFigureOut">
              <a:rPr lang="ru-RU"/>
              <a:pPr>
                <a:defRPr/>
              </a:pPr>
              <a:t>09.02.2015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EAA264-C61C-49C5-A30B-7B528133A5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8D64BA-9863-46ED-9DF3-92B737C208A2}" type="datetimeFigureOut">
              <a:rPr lang="ru-RU"/>
              <a:pPr>
                <a:defRPr/>
              </a:pPr>
              <a:t>09.02.2015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B66F6-5A91-4359-B99E-EC62F3FC50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B8746-CD37-4379-BAFD-229A75A8B12A}" type="datetimeFigureOut">
              <a:rPr lang="ru-RU"/>
              <a:pPr>
                <a:defRPr/>
              </a:pPr>
              <a:t>09.02.2015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EE5460-4495-456D-B65E-1D997F5F7E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68F519-B292-41F4-BB5E-524B74230570}" type="datetimeFigureOut">
              <a:rPr lang="ru-RU"/>
              <a:pPr>
                <a:defRPr/>
              </a:pPr>
              <a:t>09.02.2015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E8C24A-0E68-4838-9BCF-386504D9F9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45EE2-2E06-4A47-BA53-DCC44A7ACD23}" type="datetimeFigureOut">
              <a:rPr lang="ru-RU"/>
              <a:pPr>
                <a:defRPr/>
              </a:pPr>
              <a:t>09.02.2015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2582BE-C242-4758-8178-76793E4F9A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4100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101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17D2B36-A930-4111-923F-944BFB988233}" type="datetimeFigureOut">
              <a:rPr lang="ru-RU"/>
              <a:pPr>
                <a:defRPr/>
              </a:pPr>
              <a:t>09.02.2015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75F3BC5-4C65-42B7-B560-4FFF1DA026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4105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03" r:id="rId2"/>
    <p:sldLayoutId id="2147483712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13" r:id="rId9"/>
    <p:sldLayoutId id="2147483709" r:id="rId10"/>
    <p:sldLayoutId id="214748371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_____Microsoft_Office_Excel_97-20031.xls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2.xls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3652838"/>
          </a:xfrm>
        </p:spPr>
        <p:txBody>
          <a:bodyPr/>
          <a:lstStyle/>
          <a:p>
            <a:pPr algn="ctr"/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181600"/>
          </a:xfrm>
        </p:spPr>
        <p:txBody>
          <a:bodyPr/>
          <a:lstStyle/>
          <a:p>
            <a:endParaRPr lang="ru-RU" smtClean="0"/>
          </a:p>
          <a:p>
            <a:endParaRPr lang="ru-RU" smtClean="0"/>
          </a:p>
          <a:p>
            <a:pPr algn="ctr"/>
            <a:r>
              <a:rPr lang="ru-RU" smtClean="0"/>
              <a:t> </a:t>
            </a:r>
            <a:r>
              <a:rPr lang="ru-RU" sz="3200" b="1" smtClean="0">
                <a:latin typeface="Book Antiqua" pitchFamily="18" charset="0"/>
              </a:rPr>
              <a:t>Консолидированный бюджет муниципального образования «Карсунский район» Ульяновской области </a:t>
            </a:r>
          </a:p>
          <a:p>
            <a:pPr algn="ctr"/>
            <a:r>
              <a:rPr lang="ru-RU" sz="3200" b="1" smtClean="0">
                <a:latin typeface="Book Antiqua" pitchFamily="18" charset="0"/>
              </a:rPr>
              <a:t>на 2015 год</a:t>
            </a:r>
          </a:p>
          <a:p>
            <a:pPr algn="ctr"/>
            <a:endParaRPr lang="ru-RU" sz="3200" b="1" i="1" smtClean="0">
              <a:latin typeface="Book Antiqua" pitchFamily="18" charset="0"/>
            </a:endParaRPr>
          </a:p>
          <a:p>
            <a:pPr algn="ctr"/>
            <a:r>
              <a:rPr lang="ru-RU" sz="2400" b="1" smtClean="0"/>
              <a:t>муниципальное образование «Карсунский район», 2015 год </a:t>
            </a:r>
            <a:endParaRPr lang="ru-RU" sz="2400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Диаграмма 7"/>
          <p:cNvGraphicFramePr/>
          <p:nvPr/>
        </p:nvGraphicFramePr>
        <p:xfrm>
          <a:off x="428596" y="1000108"/>
          <a:ext cx="8286142" cy="5286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785795"/>
          <a:ext cx="8115328" cy="55388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/>
        </p:nvGraphicFramePr>
        <p:xfrm>
          <a:off x="571472" y="642918"/>
          <a:ext cx="8007536" cy="53864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/>
        </p:nvGraphicFramePr>
        <p:xfrm>
          <a:off x="500034" y="611764"/>
          <a:ext cx="8358246" cy="55389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/>
        </p:nvGraphicFramePr>
        <p:xfrm>
          <a:off x="492212" y="451829"/>
          <a:ext cx="8194597" cy="56918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642919"/>
          <a:ext cx="8258204" cy="56816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714357"/>
          <a:ext cx="8186766" cy="56102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500043"/>
          <a:ext cx="8115328" cy="58245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Диаграмма 6"/>
          <p:cNvGraphicFramePr/>
          <p:nvPr/>
        </p:nvGraphicFramePr>
        <p:xfrm>
          <a:off x="285720" y="714356"/>
          <a:ext cx="8516074" cy="5214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714357"/>
          <a:ext cx="8043890" cy="56102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3152775"/>
          </a:xfrm>
        </p:spPr>
        <p:txBody>
          <a:bodyPr/>
          <a:lstStyle/>
          <a:p>
            <a:pPr algn="ctr">
              <a:defRPr/>
            </a:pPr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25"/>
            <a:ext cx="8229600" cy="5324475"/>
          </a:xfrm>
        </p:spPr>
        <p:txBody>
          <a:bodyPr/>
          <a:lstStyle/>
          <a:p>
            <a:pPr algn="ctr">
              <a:defRPr/>
            </a:pPr>
            <a:endParaRPr lang="ru-RU" sz="2800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>
              <a:defRPr/>
            </a:pPr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</a:rPr>
              <a:t>Общие характеристики </a:t>
            </a:r>
          </a:p>
          <a:p>
            <a:pPr algn="ctr">
              <a:defRPr/>
            </a:pPr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</a:rPr>
              <a:t>доходов и расходов консолидированного бюджета муниципального образования  «Карсунский район» Ульяновской области </a:t>
            </a:r>
          </a:p>
          <a:p>
            <a:pPr algn="ctr">
              <a:defRPr/>
            </a:pPr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</a:rPr>
              <a:t>на 2015 год</a:t>
            </a:r>
            <a:endParaRPr lang="ru-RU" sz="3600" b="1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714357"/>
          <a:ext cx="7972452" cy="56102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785795"/>
          <a:ext cx="8115328" cy="55388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785795"/>
          <a:ext cx="8115328" cy="55388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857233"/>
          <a:ext cx="8115328" cy="5467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785794"/>
            <a:ext cx="7358114" cy="1857388"/>
          </a:xfrm>
          <a:solidFill>
            <a:schemeClr val="tx1"/>
          </a:solidFill>
          <a:ln>
            <a:solidFill>
              <a:schemeClr val="accent3"/>
            </a:solidFill>
          </a:ln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b="0" dirty="0" smtClean="0">
                <a:solidFill>
                  <a:schemeClr val="accent4"/>
                </a:solidFill>
              </a:rPr>
              <a:t/>
            </a:r>
            <a:br>
              <a:rPr lang="ru-RU" sz="3200" b="0" dirty="0" smtClean="0">
                <a:solidFill>
                  <a:schemeClr val="accent4"/>
                </a:solidFill>
              </a:rPr>
            </a:br>
            <a:r>
              <a:rPr lang="ru-RU" sz="3200" b="0" dirty="0" smtClean="0">
                <a:solidFill>
                  <a:schemeClr val="accent4"/>
                </a:solidFill>
              </a:rPr>
              <a:t/>
            </a:r>
            <a:br>
              <a:rPr lang="ru-RU" sz="3200" b="0" dirty="0" smtClean="0">
                <a:solidFill>
                  <a:schemeClr val="accent4"/>
                </a:solidFill>
              </a:rPr>
            </a:br>
            <a:r>
              <a:rPr lang="ru-RU" sz="3200" b="0" dirty="0" smtClean="0">
                <a:solidFill>
                  <a:schemeClr val="accent4"/>
                </a:solidFill>
              </a:rPr>
              <a:t/>
            </a:r>
            <a:br>
              <a:rPr lang="ru-RU" sz="3200" b="0" dirty="0" smtClean="0">
                <a:solidFill>
                  <a:schemeClr val="accent4"/>
                </a:solidFill>
              </a:rPr>
            </a:br>
            <a:r>
              <a:rPr lang="ru-RU" sz="3200" b="0" dirty="0" smtClean="0">
                <a:solidFill>
                  <a:schemeClr val="accent4"/>
                </a:solidFill>
              </a:rPr>
              <a:t/>
            </a:r>
            <a:br>
              <a:rPr lang="ru-RU" sz="3200" b="0" dirty="0" smtClean="0">
                <a:solidFill>
                  <a:schemeClr val="accent4"/>
                </a:solidFill>
              </a:rPr>
            </a:br>
            <a:r>
              <a:rPr lang="ru-RU" sz="3200" b="0" dirty="0" smtClean="0">
                <a:solidFill>
                  <a:schemeClr val="accent4"/>
                </a:solidFill>
              </a:rPr>
              <a:t/>
            </a:r>
            <a:br>
              <a:rPr lang="ru-RU" sz="3200" b="0" dirty="0" smtClean="0">
                <a:solidFill>
                  <a:schemeClr val="accent4"/>
                </a:solidFill>
              </a:rPr>
            </a:br>
            <a:r>
              <a:rPr lang="ru-RU" sz="3200" b="0" dirty="0" smtClean="0">
                <a:solidFill>
                  <a:schemeClr val="accent4"/>
                </a:solidFill>
              </a:rPr>
              <a:t/>
            </a:r>
            <a:br>
              <a:rPr lang="ru-RU" sz="3200" b="0" dirty="0" smtClean="0">
                <a:solidFill>
                  <a:schemeClr val="accent4"/>
                </a:solidFill>
              </a:rPr>
            </a:br>
            <a:r>
              <a:rPr lang="ru-RU" sz="3200" b="0" dirty="0" smtClean="0">
                <a:solidFill>
                  <a:schemeClr val="accent4"/>
                </a:solidFill>
              </a:rPr>
              <a:t/>
            </a:r>
            <a:br>
              <a:rPr lang="ru-RU" sz="3200" b="0" dirty="0" smtClean="0">
                <a:solidFill>
                  <a:schemeClr val="accent4"/>
                </a:solidFill>
              </a:rPr>
            </a:br>
            <a:r>
              <a:rPr lang="ru-RU" sz="2800" b="0" dirty="0" smtClean="0">
                <a:solidFill>
                  <a:schemeClr val="accent4"/>
                </a:solidFill>
              </a:rPr>
              <a:t>Структура безвозмездных поступлений в консолидированный бюджет муниципального образования «Карсунский район» на 2015 год (тыс. руб</a:t>
            </a:r>
            <a:r>
              <a:rPr lang="ru-RU" sz="2800" b="0" i="1" dirty="0" smtClean="0">
                <a:solidFill>
                  <a:schemeClr val="accent4"/>
                </a:solidFill>
              </a:rPr>
              <a:t>.)</a:t>
            </a:r>
            <a:r>
              <a:rPr lang="ru-RU" sz="3200" b="0" i="1" dirty="0" smtClean="0">
                <a:solidFill>
                  <a:schemeClr val="accent4"/>
                </a:solidFill>
              </a:rPr>
              <a:t>  </a:t>
            </a:r>
            <a:endParaRPr lang="ru-RU" sz="3200" b="0" i="1" dirty="0">
              <a:solidFill>
                <a:schemeClr val="accent4"/>
              </a:solidFill>
            </a:endParaRPr>
          </a:p>
        </p:txBody>
      </p:sp>
      <p:graphicFrame>
        <p:nvGraphicFramePr>
          <p:cNvPr id="1026" name="Диаграмма 3"/>
          <p:cNvGraphicFramePr>
            <a:graphicFrameLocks/>
          </p:cNvGraphicFramePr>
          <p:nvPr/>
        </p:nvGraphicFramePr>
        <p:xfrm>
          <a:off x="633413" y="2786063"/>
          <a:ext cx="7561262" cy="3316287"/>
        </p:xfrm>
        <a:graphic>
          <a:graphicData uri="http://schemas.openxmlformats.org/presentationml/2006/ole">
            <p:oleObj spid="_x0000_s1026" name="Worksheet" r:id="rId4" imgW="7581900" imgH="4000500" progId="Excel.Sheet.8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581150"/>
          </a:xfrm>
        </p:spPr>
        <p:txBody>
          <a:bodyPr/>
          <a:lstStyle/>
          <a:p>
            <a:pPr algn="ctr">
              <a:defRPr/>
            </a:pP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600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Финансовая помощь консолидированному бюджету муниципального образования «Карсунский район» Ульяновской области из областного бюджета               на 2015-2017 годы (тыс. руб.) </a:t>
            </a:r>
            <a:endParaRPr lang="ru-RU" sz="2600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14375" y="2571750"/>
          <a:ext cx="7858179" cy="37633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19393"/>
                <a:gridCol w="2619393"/>
                <a:gridCol w="2619393"/>
              </a:tblGrid>
              <a:tr h="78581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6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2014 год (</a:t>
                      </a:r>
                      <a:r>
                        <a:rPr kumimoji="0" lang="ru-RU" sz="1600" b="1" kern="1200" baseline="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перв.план</a:t>
                      </a:r>
                      <a:r>
                        <a:rPr kumimoji="0" lang="ru-RU" sz="16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6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2015 год </a:t>
                      </a:r>
                    </a:p>
                    <a:p>
                      <a:r>
                        <a:rPr kumimoji="0" lang="ru-RU" sz="16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(прогноз) 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657232">
                <a:tc>
                  <a:txBody>
                    <a:bodyPr/>
                    <a:lstStyle/>
                    <a:p>
                      <a:r>
                        <a:rPr kumimoji="0" lang="ru-RU" sz="12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Финансовая помощь из федерального бюджета-всего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Sylfaen" pitchFamily="18" charset="0"/>
                        </a:rPr>
                        <a:t>254326,3</a:t>
                      </a:r>
                      <a:endParaRPr lang="ru-RU" sz="2000" dirty="0">
                        <a:latin typeface="Sylfae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Sylfaen" pitchFamily="18" charset="0"/>
                        </a:rPr>
                        <a:t>261184,8</a:t>
                      </a:r>
                      <a:endParaRPr lang="ru-RU" sz="2000" dirty="0">
                        <a:latin typeface="Sylfaen" pitchFamily="18" charset="0"/>
                      </a:endParaRPr>
                    </a:p>
                  </a:txBody>
                  <a:tcPr/>
                </a:tc>
              </a:tr>
              <a:tr h="500066">
                <a:tc>
                  <a:txBody>
                    <a:bodyPr/>
                    <a:lstStyle/>
                    <a:p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том числе: </a:t>
                      </a:r>
                    </a:p>
                    <a:p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Дотации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Sylfaen" pitchFamily="18" charset="0"/>
                        </a:rPr>
                        <a:t>58983,7</a:t>
                      </a:r>
                      <a:endParaRPr lang="ru-RU" sz="2000" dirty="0">
                        <a:latin typeface="Sylfae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Sylfaen" pitchFamily="18" charset="0"/>
                        </a:rPr>
                        <a:t>73324,3</a:t>
                      </a:r>
                      <a:endParaRPr lang="ru-RU" sz="2000" dirty="0">
                        <a:latin typeface="Sylfaen" pitchFamily="18" charset="0"/>
                      </a:endParaRPr>
                    </a:p>
                  </a:txBody>
                  <a:tcPr/>
                </a:tc>
              </a:tr>
              <a:tr h="448642">
                <a:tc>
                  <a:txBody>
                    <a:bodyPr/>
                    <a:lstStyle/>
                    <a:p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Субсидии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Sylfaen" pitchFamily="18" charset="0"/>
                        </a:rPr>
                        <a:t>60524,6</a:t>
                      </a:r>
                      <a:endParaRPr lang="ru-RU" sz="2000" dirty="0">
                        <a:latin typeface="Sylfae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Sylfaen" pitchFamily="18" charset="0"/>
                        </a:rPr>
                        <a:t>41726,3</a:t>
                      </a:r>
                      <a:endParaRPr lang="ru-RU" sz="2000" dirty="0">
                        <a:latin typeface="Sylfaen" pitchFamily="18" charset="0"/>
                      </a:endParaRPr>
                    </a:p>
                  </a:txBody>
                  <a:tcPr/>
                </a:tc>
              </a:tr>
              <a:tr h="500066">
                <a:tc>
                  <a:txBody>
                    <a:bodyPr/>
                    <a:lstStyle/>
                    <a:p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Субвенции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Sylfaen" pitchFamily="18" charset="0"/>
                        </a:rPr>
                        <a:t>134670,8</a:t>
                      </a:r>
                      <a:endParaRPr lang="ru-RU" sz="2000" dirty="0">
                        <a:latin typeface="Sylfae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Sylfaen" pitchFamily="18" charset="0"/>
                        </a:rPr>
                        <a:t>146114,2</a:t>
                      </a:r>
                      <a:endParaRPr lang="ru-RU" sz="2000" dirty="0">
                        <a:latin typeface="Sylfaen" pitchFamily="18" charset="0"/>
                      </a:endParaRPr>
                    </a:p>
                  </a:txBody>
                  <a:tcPr/>
                </a:tc>
              </a:tr>
              <a:tr h="785817">
                <a:tc>
                  <a:txBody>
                    <a:bodyPr/>
                    <a:lstStyle/>
                    <a:p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Иные межбюджетные трансферты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Sylfaen" pitchFamily="18" charset="0"/>
                        </a:rPr>
                        <a:t>147,2</a:t>
                      </a:r>
                      <a:endParaRPr lang="ru-RU" sz="2000" dirty="0">
                        <a:latin typeface="Sylfae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Sylfaen" pitchFamily="18" charset="0"/>
                        </a:rPr>
                        <a:t>20,0</a:t>
                      </a:r>
                      <a:endParaRPr lang="ru-RU" sz="2000" dirty="0">
                        <a:latin typeface="Sylfae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4296548"/>
          </a:xfrm>
        </p:spPr>
        <p:txBody>
          <a:bodyPr/>
          <a:lstStyle/>
          <a:p>
            <a:pPr algn="ctr">
              <a:defRPr/>
            </a:pPr>
            <a:r>
              <a:rPr lang="ru-RU" sz="4000" b="1" i="1" dirty="0" smtClean="0"/>
              <a:t>Расходы консолидированного бюджета муниципального образования «Карсунский район»    на 2015 год</a:t>
            </a:r>
            <a:endParaRPr lang="ru-RU" sz="4000" b="1" i="1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214290"/>
            <a:ext cx="7772400" cy="1357322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b="0" smtClean="0"/>
              <a:t/>
            </a:r>
            <a:br>
              <a:rPr lang="ru-RU" sz="3600" b="0" smtClean="0"/>
            </a:br>
            <a:r>
              <a:rPr lang="ru-RU" sz="3600" b="0" smtClean="0"/>
              <a:t/>
            </a:r>
            <a:br>
              <a:rPr lang="ru-RU" sz="3600" b="0" smtClean="0"/>
            </a:br>
            <a:r>
              <a:rPr lang="ru-RU" sz="3600" b="0" smtClean="0"/>
              <a:t/>
            </a:r>
            <a:br>
              <a:rPr lang="ru-RU" sz="3600" b="0" smtClean="0"/>
            </a:br>
            <a:r>
              <a:rPr lang="ru-RU" sz="3600" b="0" smtClean="0"/>
              <a:t/>
            </a:r>
            <a:br>
              <a:rPr lang="ru-RU" sz="3600" b="0" smtClean="0"/>
            </a:br>
            <a:r>
              <a:rPr lang="ru-RU" sz="3600" b="0" smtClean="0"/>
              <a:t/>
            </a:r>
            <a:br>
              <a:rPr lang="ru-RU" sz="3600" b="0" smtClean="0"/>
            </a:br>
            <a:r>
              <a:rPr lang="ru-RU" sz="3600" b="0" smtClean="0"/>
              <a:t/>
            </a:r>
            <a:br>
              <a:rPr lang="ru-RU" sz="3600" b="0" smtClean="0"/>
            </a:br>
            <a:r>
              <a:rPr lang="ru-RU" sz="3600" b="0" smtClean="0"/>
              <a:t/>
            </a:r>
            <a:br>
              <a:rPr lang="ru-RU" sz="3600" b="0" smtClean="0"/>
            </a:br>
            <a:r>
              <a:rPr lang="ru-RU" sz="3600" b="0" smtClean="0"/>
              <a:t/>
            </a:r>
            <a:br>
              <a:rPr lang="ru-RU" sz="3600" b="0" smtClean="0"/>
            </a:br>
            <a:r>
              <a:rPr lang="ru-RU" sz="3600" b="0" smtClean="0"/>
              <a:t/>
            </a:r>
            <a:br>
              <a:rPr lang="ru-RU" sz="3600" b="0" smtClean="0"/>
            </a:br>
            <a:r>
              <a:rPr lang="ru-RU" sz="3600" b="0" smtClean="0"/>
              <a:t/>
            </a:r>
            <a:br>
              <a:rPr lang="ru-RU" sz="3600" b="0" smtClean="0"/>
            </a:br>
            <a:r>
              <a:rPr lang="ru-RU" sz="3600" b="0" smtClean="0"/>
              <a:t/>
            </a:r>
            <a:br>
              <a:rPr lang="ru-RU" sz="3600" b="0" smtClean="0"/>
            </a:br>
            <a:r>
              <a:rPr lang="ru-RU" sz="3600" b="0" smtClean="0"/>
              <a:t/>
            </a:r>
            <a:br>
              <a:rPr lang="ru-RU" sz="3600" b="0" smtClean="0"/>
            </a:br>
            <a:r>
              <a:rPr lang="ru-RU" sz="2400" b="0" smtClean="0"/>
              <a:t>Структура расходов консолидированного бюджета муниципального образования «Карсунский район»             на 2015 год (%) </a:t>
            </a:r>
            <a:endParaRPr lang="ru-RU" sz="2400" b="0"/>
          </a:p>
        </p:txBody>
      </p:sp>
      <p:sp>
        <p:nvSpPr>
          <p:cNvPr id="2052" name="Текст 2"/>
          <p:cNvSpPr>
            <a:spLocks noGrp="1"/>
          </p:cNvSpPr>
          <p:nvPr>
            <p:ph type="body" idx="1"/>
          </p:nvPr>
        </p:nvSpPr>
        <p:spPr>
          <a:xfrm>
            <a:off x="530225" y="3357563"/>
            <a:ext cx="7772400" cy="3143250"/>
          </a:xfrm>
        </p:spPr>
        <p:txBody>
          <a:bodyPr/>
          <a:lstStyle/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</p:txBody>
      </p:sp>
      <p:graphicFrame>
        <p:nvGraphicFramePr>
          <p:cNvPr id="2050" name="Диаграмма 3"/>
          <p:cNvGraphicFramePr>
            <a:graphicFrameLocks/>
          </p:cNvGraphicFramePr>
          <p:nvPr/>
        </p:nvGraphicFramePr>
        <p:xfrm>
          <a:off x="422275" y="1863725"/>
          <a:ext cx="8247063" cy="3622675"/>
        </p:xfrm>
        <a:graphic>
          <a:graphicData uri="http://schemas.openxmlformats.org/presentationml/2006/ole">
            <p:oleObj spid="_x0000_s2050" name="Worksheet" r:id="rId3" imgW="7705649" imgH="3381451" progId="Excel.Sheet.8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428625" y="285728"/>
            <a:ext cx="8258175" cy="1357335"/>
          </a:xfrm>
        </p:spPr>
        <p:txBody>
          <a:bodyPr/>
          <a:lstStyle/>
          <a:p>
            <a:pPr algn="ctr"/>
            <a:r>
              <a:rPr lang="ru-RU" sz="2400" b="1" dirty="0" smtClean="0"/>
              <a:t>Динамика расходов бюджета муниципального образования «Карсунский район» Ульяновской области за 2013-2015 годы 	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endParaRPr lang="ru-RU" sz="2800" dirty="0" smtClean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625" y="1285875"/>
          <a:ext cx="8429684" cy="49610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2082"/>
                <a:gridCol w="823971"/>
                <a:gridCol w="801728"/>
                <a:gridCol w="1195927"/>
                <a:gridCol w="1195927"/>
                <a:gridCol w="1195927"/>
                <a:gridCol w="1254122"/>
              </a:tblGrid>
              <a:tr h="310681">
                <a:tc rowSpan="2">
                  <a:txBody>
                    <a:bodyPr/>
                    <a:lstStyle/>
                    <a:p>
                      <a:r>
                        <a:rPr lang="ru-RU" sz="1200" dirty="0" smtClean="0"/>
                        <a:t>Наименование показателя</a:t>
                      </a:r>
                      <a:endParaRPr lang="ru-RU" sz="12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1200" dirty="0" smtClean="0"/>
                        <a:t>2013 год факт</a:t>
                      </a:r>
                      <a:endParaRPr lang="ru-RU" sz="12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1200" dirty="0" smtClean="0"/>
                        <a:t>2014 год  факт</a:t>
                      </a:r>
                      <a:endParaRPr lang="ru-RU" sz="12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1200" dirty="0" smtClean="0"/>
                        <a:t>план 2015 года</a:t>
                      </a:r>
                      <a:endParaRPr lang="ru-RU" sz="12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1200" dirty="0" smtClean="0"/>
                        <a:t>Структура</a:t>
                      </a:r>
                      <a:r>
                        <a:rPr lang="ru-RU" sz="1200" baseline="0" dirty="0" smtClean="0"/>
                        <a:t> 2015 года (%)</a:t>
                      </a:r>
                      <a:endParaRPr lang="ru-RU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200" dirty="0" smtClean="0"/>
                        <a:t>Темп роста</a:t>
                      </a:r>
                      <a:endParaRPr lang="ru-RU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0368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2015 года к 2013 году, %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2015 года к 2014 году, %</a:t>
                      </a:r>
                      <a:endParaRPr lang="ru-RU" sz="1200" dirty="0"/>
                    </a:p>
                  </a:txBody>
                  <a:tcPr/>
                </a:tc>
              </a:tr>
              <a:tr h="375112">
                <a:tc>
                  <a:txBody>
                    <a:bodyPr/>
                    <a:lstStyle/>
                    <a:p>
                      <a:r>
                        <a:rPr lang="ru-RU" sz="1050" dirty="0" smtClean="0"/>
                        <a:t>Общегосударственные вопросы</a:t>
                      </a:r>
                      <a:endParaRPr lang="ru-RU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73058,3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67673,2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49878,4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15,3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68,3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73,7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</a:tr>
              <a:tr h="249384">
                <a:tc>
                  <a:txBody>
                    <a:bodyPr/>
                    <a:lstStyle/>
                    <a:p>
                      <a:r>
                        <a:rPr lang="ru-RU" sz="1050" dirty="0" smtClean="0"/>
                        <a:t>Национальная оборона</a:t>
                      </a:r>
                      <a:endParaRPr lang="ru-RU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989,4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946,5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890,9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0,3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90,0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94,1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</a:tr>
              <a:tr h="569428">
                <a:tc>
                  <a:txBody>
                    <a:bodyPr/>
                    <a:lstStyle/>
                    <a:p>
                      <a:r>
                        <a:rPr lang="ru-RU" sz="1050" dirty="0" smtClean="0"/>
                        <a:t>Национальная безопасность и правоохранительная деятельность</a:t>
                      </a:r>
                      <a:endParaRPr lang="ru-RU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4816,7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4285,9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4204,0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1,3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87,3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98,1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</a:tr>
              <a:tr h="283680">
                <a:tc>
                  <a:txBody>
                    <a:bodyPr/>
                    <a:lstStyle/>
                    <a:p>
                      <a:r>
                        <a:rPr lang="ru-RU" sz="1050" dirty="0" smtClean="0"/>
                        <a:t>Национальная экономика</a:t>
                      </a:r>
                      <a:endParaRPr lang="ru-RU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15601,7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14638,7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9355,7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2,9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60,0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63,9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</a:tr>
              <a:tr h="357190">
                <a:tc>
                  <a:txBody>
                    <a:bodyPr/>
                    <a:lstStyle/>
                    <a:p>
                      <a:r>
                        <a:rPr lang="ru-RU" sz="1050" dirty="0" smtClean="0"/>
                        <a:t>Жилищно-коммунальное хозяйство</a:t>
                      </a:r>
                      <a:endParaRPr lang="ru-RU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67541,2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38547,0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29190,2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8,9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43,2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75,7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</a:tr>
              <a:tr h="302900">
                <a:tc>
                  <a:txBody>
                    <a:bodyPr/>
                    <a:lstStyle/>
                    <a:p>
                      <a:r>
                        <a:rPr lang="ru-RU" sz="1050" dirty="0" smtClean="0"/>
                        <a:t>Охрана окружающей среды</a:t>
                      </a:r>
                      <a:endParaRPr lang="ru-RU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177,0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0,0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100,0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0,0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56,5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0,0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r>
                        <a:rPr lang="ru-RU" sz="1050" dirty="0" smtClean="0"/>
                        <a:t>Образование</a:t>
                      </a:r>
                      <a:endParaRPr lang="ru-RU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273234,1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273304,7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167600,6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51,4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61,3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61,3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</a:tr>
              <a:tr h="285752">
                <a:tc>
                  <a:txBody>
                    <a:bodyPr/>
                    <a:lstStyle/>
                    <a:p>
                      <a:r>
                        <a:rPr lang="ru-RU" sz="1050" dirty="0" smtClean="0"/>
                        <a:t>Культура, </a:t>
                      </a:r>
                      <a:r>
                        <a:rPr lang="ru-RU" sz="1050" dirty="0" err="1" smtClean="0"/>
                        <a:t>кинемотография</a:t>
                      </a:r>
                      <a:endParaRPr lang="ru-RU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40437,8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36709,6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18819,1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5,8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46,5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51,3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</a:tr>
              <a:tr h="325882">
                <a:tc>
                  <a:txBody>
                    <a:bodyPr/>
                    <a:lstStyle/>
                    <a:p>
                      <a:r>
                        <a:rPr lang="ru-RU" sz="1050" dirty="0" smtClean="0"/>
                        <a:t>Здравоохранение</a:t>
                      </a:r>
                      <a:endParaRPr lang="ru-RU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394,0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0,0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0,0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0,0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0,0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0,0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</a:tr>
              <a:tr h="325882">
                <a:tc>
                  <a:txBody>
                    <a:bodyPr/>
                    <a:lstStyle/>
                    <a:p>
                      <a:r>
                        <a:rPr lang="ru-RU" sz="1050" dirty="0" smtClean="0"/>
                        <a:t>Социальная политика</a:t>
                      </a:r>
                      <a:endParaRPr lang="ru-RU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29597,8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34159,2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25561,0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7,8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86,4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74,8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</a:tr>
              <a:tr h="325882">
                <a:tc>
                  <a:txBody>
                    <a:bodyPr/>
                    <a:lstStyle/>
                    <a:p>
                      <a:r>
                        <a:rPr lang="ru-RU" sz="1050" dirty="0" smtClean="0"/>
                        <a:t>Физическая культура и спорт</a:t>
                      </a:r>
                      <a:endParaRPr lang="ru-RU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55566,6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63597,1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20604,2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6,3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37,1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32,4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</a:tr>
              <a:tr h="325882">
                <a:tc>
                  <a:txBody>
                    <a:bodyPr/>
                    <a:lstStyle/>
                    <a:p>
                      <a:r>
                        <a:rPr lang="ru-RU" sz="1050" dirty="0" smtClean="0"/>
                        <a:t>Итого расходов</a:t>
                      </a:r>
                      <a:endParaRPr lang="ru-RU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561414,6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533861,9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326204,1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100,0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58,1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" pitchFamily="18" charset="0"/>
                        </a:rPr>
                        <a:t>61,1</a:t>
                      </a:r>
                      <a:endParaRPr lang="ru-RU" sz="1050" dirty="0">
                        <a:latin typeface="Century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b="1" i="1" dirty="0" smtClean="0"/>
              <a:t>Расходы консолидированного бюджета муниципального образования «Карсунский район» Ульяновской области, выделенные на реализацию государственных программ Ульяновской области в 2015 году (средства областного бюджета), тыс. руб.  </a:t>
            </a:r>
            <a:endParaRPr lang="ru-RU" sz="2000" b="1" i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455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776"/>
                <a:gridCol w="5286412"/>
                <a:gridCol w="225741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№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Наименование государственной программы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2015 год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Государственная программа Ульяновской области «Развитие и модернизация образования в Ульяновской области» на 2014-2018 годы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Century" pitchFamily="18" charset="0"/>
                        </a:rPr>
                        <a:t>128807,1</a:t>
                      </a:r>
                      <a:endParaRPr lang="ru-RU" sz="1400" b="1" dirty="0">
                        <a:latin typeface="Century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 т.ч. организация оздоровления работников бюджетной сферы на территории Ульяновской области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entury" pitchFamily="18" charset="0"/>
                        </a:rPr>
                        <a:t>244,3</a:t>
                      </a:r>
                      <a:endParaRPr lang="ru-RU" sz="1400" dirty="0">
                        <a:latin typeface="Century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получение общедоступного и бесплатного дошкольного, начального общего, основного общего, среднего общего образования, а также обеспечением дополнительного образования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entury" pitchFamily="18" charset="0"/>
                        </a:rPr>
                        <a:t>93128,7</a:t>
                      </a:r>
                      <a:endParaRPr lang="ru-RU" sz="1400" dirty="0">
                        <a:latin typeface="Century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предоставление бесплатно специальных учебников и учебных пособий, иной учебной литературы, а также услуг </a:t>
                      </a:r>
                      <a:r>
                        <a:rPr lang="ru-RU" sz="1400" dirty="0" err="1" smtClean="0"/>
                        <a:t>сурдопереводчиков</a:t>
                      </a:r>
                      <a:r>
                        <a:rPr lang="ru-RU" sz="1400" dirty="0" smtClean="0"/>
                        <a:t> и </a:t>
                      </a:r>
                      <a:r>
                        <a:rPr lang="ru-RU" sz="1400" dirty="0" err="1" smtClean="0"/>
                        <a:t>тифлосурдопереводчиков</a:t>
                      </a:r>
                      <a:r>
                        <a:rPr lang="ru-RU" sz="1400" dirty="0" smtClean="0"/>
                        <a:t> при получении обучающимися с ограниченными возможностями здоровья образования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entury" pitchFamily="18" charset="0"/>
                        </a:rPr>
                        <a:t>236,0</a:t>
                      </a:r>
                      <a:endParaRPr lang="ru-RU" sz="1400" dirty="0">
                        <a:latin typeface="Century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+mn-lt"/>
                        </a:rPr>
                        <a:t>ежемесячные денежные выплаты  обучающимся 10-х (11-х) и 11-х (12-х) классов муниципальных общеобразовательных организаций</a:t>
                      </a:r>
                      <a:endParaRPr lang="ru-RU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entury" pitchFamily="18" charset="0"/>
                        </a:rPr>
                        <a:t>136,7</a:t>
                      </a:r>
                      <a:endParaRPr lang="ru-RU" sz="1400" dirty="0">
                        <a:latin typeface="Century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581150"/>
          </a:xfrm>
        </p:spPr>
        <p:txBody>
          <a:bodyPr/>
          <a:lstStyle/>
          <a:p>
            <a:pPr algn="ctr"/>
            <a:r>
              <a:rPr lang="ru-RU" sz="2000" smtClean="0"/>
              <a:t/>
            </a:r>
            <a:br>
              <a:rPr lang="ru-RU" sz="2000" smtClean="0"/>
            </a:br>
            <a:r>
              <a:rPr lang="ru-RU" sz="2800" smtClean="0"/>
              <a:t>Параметры консолидированного бюджета муниципального образования  Ульяновской области на 2015 год (тыс.руб.) 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88" y="2357438"/>
          <a:ext cx="8143932" cy="42148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/>
                <a:gridCol w="2928958"/>
                <a:gridCol w="3286148"/>
              </a:tblGrid>
              <a:tr h="134135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2014 год (</a:t>
                      </a:r>
                      <a:r>
                        <a:rPr kumimoji="0" lang="ru-RU" sz="1800" b="1" kern="1200" baseline="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первона-чальный</a:t>
                      </a:r>
                      <a:r>
                        <a:rPr kumimoji="0"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план) 	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2015 год </a:t>
                      </a:r>
                    </a:p>
                    <a:p>
                      <a:r>
                        <a:rPr kumimoji="0"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(прогноз) 	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957830">
                <a:tc>
                  <a:txBody>
                    <a:bodyPr/>
                    <a:lstStyle/>
                    <a:p>
                      <a:endParaRPr kumimoji="0" lang="ru-RU" sz="18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ДОХОДЫ 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Sylfaen" pitchFamily="18" charset="0"/>
                        </a:rPr>
                        <a:t>317821,2</a:t>
                      </a:r>
                      <a:endParaRPr lang="ru-RU" sz="2000" dirty="0">
                        <a:latin typeface="Sylfae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Sylfaen" pitchFamily="18" charset="0"/>
                        </a:rPr>
                        <a:t>326204,05</a:t>
                      </a:r>
                      <a:endParaRPr lang="ru-RU" sz="2000" dirty="0">
                        <a:latin typeface="Sylfaen" pitchFamily="18" charset="0"/>
                      </a:endParaRPr>
                    </a:p>
                  </a:txBody>
                  <a:tcPr/>
                </a:tc>
              </a:tr>
              <a:tr h="957830">
                <a:tc>
                  <a:txBody>
                    <a:bodyPr/>
                    <a:lstStyle/>
                    <a:p>
                      <a:endParaRPr kumimoji="0" lang="ru-RU" sz="18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РАСХОДЫ 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Sylfaen" pitchFamily="18" charset="0"/>
                        </a:rPr>
                        <a:t>321148,2</a:t>
                      </a:r>
                      <a:endParaRPr lang="ru-RU" sz="2000" dirty="0">
                        <a:latin typeface="Sylfae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Sylfaen" pitchFamily="18" charset="0"/>
                        </a:rPr>
                        <a:t>326204,05</a:t>
                      </a:r>
                      <a:endParaRPr lang="ru-RU" sz="2000" dirty="0">
                        <a:latin typeface="Sylfaen" pitchFamily="18" charset="0"/>
                      </a:endParaRPr>
                    </a:p>
                  </a:txBody>
                  <a:tcPr/>
                </a:tc>
              </a:tr>
              <a:tr h="957830">
                <a:tc>
                  <a:txBody>
                    <a:bodyPr/>
                    <a:lstStyle/>
                    <a:p>
                      <a:endParaRPr kumimoji="0" lang="ru-RU" sz="18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ДЕФИЦИТ 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Sylfaen" pitchFamily="18" charset="0"/>
                        </a:rPr>
                        <a:t>3327,0</a:t>
                      </a:r>
                      <a:endParaRPr lang="ru-RU" sz="2000" dirty="0">
                        <a:latin typeface="Sylfae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Sylfaen" pitchFamily="18" charset="0"/>
                        </a:rPr>
                        <a:t>0,0</a:t>
                      </a:r>
                      <a:endParaRPr lang="ru-RU" sz="2000" dirty="0">
                        <a:latin typeface="Sylfae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00174"/>
          </a:xfrm>
        </p:spPr>
        <p:txBody>
          <a:bodyPr/>
          <a:lstStyle/>
          <a:p>
            <a:pPr algn="ctr"/>
            <a:r>
              <a:rPr lang="ru-RU" sz="2000" b="1" i="1" dirty="0" smtClean="0">
                <a:latin typeface="Calibri" pitchFamily="34" charset="0"/>
              </a:rPr>
              <a:t>Расходы консолидированного бюджета муниципального образования «Карсунский район» Ульяновской области, выделенные на реализацию государственных программ Ульяновской области в 2015 году (средства областного бюджета), тыс. руб.</a:t>
            </a:r>
            <a:endParaRPr lang="ru-RU" sz="2000" dirty="0">
              <a:latin typeface="Calibri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43051"/>
          <a:ext cx="8229600" cy="4905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4338"/>
                <a:gridCol w="5429288"/>
                <a:gridCol w="2185974"/>
              </a:tblGrid>
              <a:tr h="352563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№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Наименование государственной программы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2015 год</a:t>
                      </a:r>
                      <a:endParaRPr lang="ru-RU" sz="1600" dirty="0"/>
                    </a:p>
                  </a:txBody>
                  <a:tcPr/>
                </a:tc>
              </a:tr>
              <a:tr h="544870">
                <a:tc>
                  <a:txBody>
                    <a:bodyPr/>
                    <a:lstStyle/>
                    <a:p>
                      <a:endParaRPr lang="ru-RU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+mn-lt"/>
                        </a:rPr>
                        <a:t>организация отдыха, оздоровления детей и работников бюджетной сферы</a:t>
                      </a:r>
                      <a:endParaRPr lang="ru-RU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entury" pitchFamily="18" charset="0"/>
                        </a:rPr>
                        <a:t>2258,1</a:t>
                      </a:r>
                      <a:endParaRPr lang="ru-RU" sz="1400" dirty="0">
                        <a:latin typeface="Century" pitchFamily="18" charset="0"/>
                      </a:endParaRPr>
                    </a:p>
                  </a:txBody>
                  <a:tcPr/>
                </a:tc>
              </a:tr>
              <a:tr h="769229">
                <a:tc>
                  <a:txBody>
                    <a:bodyPr/>
                    <a:lstStyle/>
                    <a:p>
                      <a:endParaRPr lang="ru-RU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+mn-lt"/>
                        </a:rPr>
                        <a:t>получение общедоступного и бесплатного дошкольного образования в муниципальных дошкольных образовательных организациях</a:t>
                      </a:r>
                      <a:endParaRPr lang="ru-RU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entury" pitchFamily="18" charset="0"/>
                        </a:rPr>
                        <a:t>28944,5</a:t>
                      </a:r>
                      <a:endParaRPr lang="ru-RU" sz="1400" dirty="0">
                        <a:latin typeface="Century" pitchFamily="18" charset="0"/>
                      </a:endParaRPr>
                    </a:p>
                  </a:txBody>
                  <a:tcPr/>
                </a:tc>
              </a:tr>
              <a:tr h="922511">
                <a:tc>
                  <a:txBody>
                    <a:bodyPr/>
                    <a:lstStyle/>
                    <a:p>
                      <a:endParaRPr lang="ru-RU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+mn-lt"/>
                        </a:rPr>
                        <a:t>получение педагогическими работниками муниципальных образовательных организаций не реже чем один раз в три года дополнительного профессионального образования по профилю педагогической деятельности</a:t>
                      </a:r>
                      <a:endParaRPr lang="ru-RU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entury" pitchFamily="18" charset="0"/>
                        </a:rPr>
                        <a:t>481,1</a:t>
                      </a:r>
                      <a:endParaRPr lang="ru-RU" sz="1400" dirty="0">
                        <a:latin typeface="Century" pitchFamily="18" charset="0"/>
                      </a:endParaRPr>
                    </a:p>
                  </a:txBody>
                  <a:tcPr/>
                </a:tc>
              </a:tr>
              <a:tr h="1274661">
                <a:tc>
                  <a:txBody>
                    <a:bodyPr/>
                    <a:lstStyle/>
                    <a:p>
                      <a:endParaRPr lang="ru-RU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+mn-lt"/>
                        </a:rPr>
                        <a:t>выплата родителям (законным представителям) детей, посещающих муниципальные и частные образовательные организации, реализующие образовательную программу дошкольного образования, компенсации части внесённой в соответствующие образовательные организации родительской платы за присмотр и уход за детьми</a:t>
                      </a:r>
                      <a:endParaRPr lang="ru-RU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+mj-lt"/>
                        </a:rPr>
                        <a:t>2807,1</a:t>
                      </a:r>
                      <a:endParaRPr lang="ru-RU" sz="1600" dirty="0">
                        <a:latin typeface="+mj-lt"/>
                      </a:endParaRPr>
                    </a:p>
                  </a:txBody>
                  <a:tcPr/>
                </a:tc>
              </a:tr>
              <a:tr h="922511">
                <a:tc>
                  <a:txBody>
                    <a:bodyPr/>
                    <a:lstStyle/>
                    <a:p>
                      <a:endParaRPr lang="ru-RU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+mn-lt"/>
                        </a:rPr>
                        <a:t>на реализацию Закона Ульяновской области от 2 мая 2012 года № 49-ЗО «О мерах социальной поддержки отдельных категорий молодых специалистов на территории Ульяновской области»</a:t>
                      </a:r>
                      <a:endParaRPr lang="ru-RU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+mj-lt"/>
                        </a:rPr>
                        <a:t>570,6</a:t>
                      </a:r>
                      <a:endParaRPr lang="ru-RU" sz="1600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b="1" i="1" dirty="0" smtClean="0">
                <a:latin typeface="Calibri" pitchFamily="34" charset="0"/>
              </a:rPr>
              <a:t>Расходы консолидированного бюджета муниципального образования «Карсунский район» Ульяновской области, выделенные на реализацию государственных программ Ульяновской области в 2015 году (средства областного бюджета), тыс. руб.</a:t>
            </a:r>
            <a:endParaRPr lang="ru-RU" sz="2000" b="1" i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3845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4338"/>
                <a:gridCol w="4872062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№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Наименование государственной программы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2015 год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+mn-lt"/>
                        </a:rPr>
                        <a:t>2</a:t>
                      </a:r>
                      <a:endParaRPr lang="ru-RU" sz="16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+mn-lt"/>
                        </a:rPr>
                        <a:t>Государственная программа Ульяновской области «Социальная поддержка и защита населения Ульяновской области» на 2014-2018 годы</a:t>
                      </a:r>
                      <a:endParaRPr lang="ru-RU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+mj-lt"/>
                        </a:rPr>
                        <a:t>8959,8</a:t>
                      </a:r>
                      <a:endParaRPr lang="ru-RU" sz="1600" b="1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16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+mn-lt"/>
                        </a:rPr>
                        <a:t>обеспечение проезда детей-сирот и детей, оставшихся без попечения родителей, а также лиц из числа детей-сирот и детей, оставшихся без попечения родителей, обучающихся в муниципальных образовательных организациях, на городском, пригородном, в сельской местности на внутрирайонном транспорте (кроме такси), а также проезда один раз в год к месту жительства и обратно к месту обучения</a:t>
                      </a:r>
                      <a:endParaRPr lang="ru-RU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+mj-lt"/>
                        </a:rPr>
                        <a:t>178,6</a:t>
                      </a:r>
                      <a:endParaRPr lang="ru-RU" sz="1600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16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ежемесячные выплаты на содержание ребёнка в семье опекуна (попечителя) и приёмной семье, а также выплаты вознаграждения, причитающегося приёмному родителю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entury" pitchFamily="18" charset="0"/>
                        </a:rPr>
                        <a:t>8384,6</a:t>
                      </a:r>
                      <a:endParaRPr lang="ru-RU" sz="1400" dirty="0">
                        <a:latin typeface="Century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b="1" i="1" dirty="0" smtClean="0">
                <a:latin typeface="Calibri" pitchFamily="34" charset="0"/>
              </a:rPr>
              <a:t>Расходы консолидированного бюджета муниципального образования «Карсунский район» Ульяновской области, выделенные на реализацию государственных программ Ульяновской области в 2015 году (средства областного бюджета), тыс. руб.</a:t>
            </a:r>
            <a:endParaRPr lang="ru-RU" sz="2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3815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7214"/>
                <a:gridCol w="5857916"/>
                <a:gridCol w="161447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№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Наименование государственной программы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2015 год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i="0" dirty="0" smtClean="0"/>
                        <a:t>3.</a:t>
                      </a:r>
                      <a:r>
                        <a:rPr lang="ru-RU" b="1" i="0" dirty="0" smtClean="0"/>
                        <a:t> </a:t>
                      </a:r>
                      <a:endParaRPr lang="ru-RU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i="0" dirty="0" smtClean="0"/>
                        <a:t>Государственная программа Ульяновской области «Развитие жилищно-коммунального хозяйства и повышение энергетической эффективности в Ульяновской области» на 2014-2018 годы</a:t>
                      </a:r>
                      <a:endParaRPr lang="ru-RU" sz="14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i="0" dirty="0" smtClean="0">
                          <a:latin typeface="Century" pitchFamily="18" charset="0"/>
                        </a:rPr>
                        <a:t>16500,0</a:t>
                      </a:r>
                      <a:endParaRPr lang="ru-RU" sz="1400" b="1" i="0" dirty="0">
                        <a:latin typeface="Century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 т.ч. оказание содействия поселениям Ульяновской области в подготовке и прохождении отопительного сезона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entury" pitchFamily="18" charset="0"/>
                        </a:rPr>
                        <a:t>16500,0</a:t>
                      </a:r>
                      <a:endParaRPr lang="ru-RU" sz="1400" dirty="0">
                        <a:latin typeface="Century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4.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Государственная программа Ульяновской области «Развитие культуры и сохранение объектов культурного наследия в Ульяновской области» на 2014-2018 годы»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Century" pitchFamily="18" charset="0"/>
                        </a:rPr>
                        <a:t>1196,7</a:t>
                      </a:r>
                      <a:endParaRPr lang="ru-RU" sz="1400" b="1" dirty="0">
                        <a:latin typeface="Century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развитие парков (парковых зон) в муниципальных образованиях Ульяновской области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entury" pitchFamily="18" charset="0"/>
                        </a:rPr>
                        <a:t>1000,0</a:t>
                      </a:r>
                      <a:endParaRPr lang="ru-RU" sz="1400" dirty="0">
                        <a:latin typeface="Century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5,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Государственная программа Ульяновской области «Развитие физической культуры и спорта в Ульяновской области на 2014-2018 годы»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Century" pitchFamily="18" charset="0"/>
                        </a:rPr>
                        <a:t>16660,0</a:t>
                      </a:r>
                      <a:endParaRPr lang="ru-RU" sz="1400" b="1" dirty="0">
                        <a:latin typeface="Century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b="1" i="1" dirty="0" smtClean="0">
                <a:latin typeface="Calibri" pitchFamily="34" charset="0"/>
              </a:rPr>
              <a:t>Расходы консолидированного бюджета муниципального образования «Карсунский район» Ульяновской области, выделенные на реализацию государственных программ Ульяновской области в 2015 году (средства областного бюджета), тыс. руб.</a:t>
            </a:r>
            <a:endParaRPr lang="ru-RU" sz="2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314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776"/>
                <a:gridCol w="5429288"/>
                <a:gridCol w="211453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№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Наименование государственной программы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2015 год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6.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Государственная программа Ульяновской области «Развитие сельского хозяйства и регулирование рынков сельскохозяйственной продукции, сырья и продовольствия в Ульяновской области» на 2014-2020 годы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Century" pitchFamily="18" charset="0"/>
                        </a:rPr>
                        <a:t>7322,0</a:t>
                      </a:r>
                      <a:endParaRPr lang="ru-RU" sz="1400" b="1" dirty="0">
                        <a:latin typeface="Century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 т.ч. </a:t>
                      </a:r>
                      <a:r>
                        <a:rPr lang="ru-RU" sz="1400" dirty="0" err="1" smtClean="0"/>
                        <a:t>софинансирование</a:t>
                      </a:r>
                      <a:r>
                        <a:rPr lang="ru-RU" sz="1400" dirty="0" smtClean="0"/>
                        <a:t> мероприятий по улучшению жилищных условий граждан, проживающих в сельской местности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entury" pitchFamily="18" charset="0"/>
                        </a:rPr>
                        <a:t>3370,0</a:t>
                      </a:r>
                      <a:endParaRPr lang="ru-RU" sz="1400" dirty="0">
                        <a:latin typeface="Century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софинансирование</a:t>
                      </a:r>
                      <a:r>
                        <a:rPr lang="ru-RU" sz="1400" dirty="0" smtClean="0"/>
                        <a:t> мероприятий по улучшению жилищных условий молодых семей и молодых специалистов, проживающих в сельской местности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entury" pitchFamily="18" charset="0"/>
                        </a:rPr>
                        <a:t>3952,0</a:t>
                      </a:r>
                      <a:endParaRPr lang="ru-RU" sz="1400" dirty="0">
                        <a:latin typeface="Century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214446"/>
          </a:xfrm>
        </p:spPr>
        <p:txBody>
          <a:bodyPr/>
          <a:lstStyle/>
          <a:p>
            <a:pPr algn="ctr"/>
            <a:r>
              <a:rPr lang="ru-RU" sz="2000" b="1" i="1" dirty="0" smtClean="0">
                <a:latin typeface="Calibri" pitchFamily="34" charset="0"/>
              </a:rPr>
              <a:t>Расходы консолидированного бюджета муниципального образования «Карсунский район» Ульяновской области, выделенные на реализацию муниципальных программ в 2015 году, тыс. руб.</a:t>
            </a:r>
            <a:endParaRPr lang="ru-RU" sz="2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28733"/>
          <a:ext cx="8229600" cy="52081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4338"/>
                <a:gridCol w="5357850"/>
                <a:gridCol w="2257412"/>
              </a:tblGrid>
              <a:tr h="455245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№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Наименование муниципальной программы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2015 год</a:t>
                      </a:r>
                      <a:endParaRPr lang="ru-RU" sz="1600" dirty="0"/>
                    </a:p>
                  </a:txBody>
                  <a:tcPr/>
                </a:tc>
              </a:tr>
              <a:tr h="455245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1. 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Муниципальная программа «Развитие жилищно-коммунального хозяйства в муниципальном образовании «Карсунский район» и муниципального образования </a:t>
                      </a:r>
                      <a:r>
                        <a:rPr lang="ru-RU" sz="1400" b="1" dirty="0" err="1" smtClean="0"/>
                        <a:t>Карсунское</a:t>
                      </a:r>
                      <a:r>
                        <a:rPr lang="ru-RU" sz="1400" b="1" dirty="0" smtClean="0"/>
                        <a:t> городское поселение на 2014-2018 годы»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Century" pitchFamily="18" charset="0"/>
                        </a:rPr>
                        <a:t>2711,7</a:t>
                      </a:r>
                      <a:endParaRPr lang="ru-RU" sz="1400" b="1" dirty="0">
                        <a:latin typeface="Century" pitchFamily="18" charset="0"/>
                      </a:endParaRPr>
                    </a:p>
                  </a:txBody>
                  <a:tcPr/>
                </a:tc>
              </a:tr>
              <a:tr h="455245"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 т.ч. газификация населённых пунктов муниципального образования «Карсунский район» и муниципального образования </a:t>
                      </a:r>
                      <a:r>
                        <a:rPr lang="ru-RU" sz="1400" dirty="0" err="1" smtClean="0"/>
                        <a:t>Карсунское</a:t>
                      </a:r>
                      <a:r>
                        <a:rPr lang="ru-RU" sz="1400" dirty="0" smtClean="0"/>
                        <a:t> городское поселение на 2014-2018 годы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entury" pitchFamily="18" charset="0"/>
                        </a:rPr>
                        <a:t>1000,0</a:t>
                      </a:r>
                      <a:endParaRPr lang="ru-RU" sz="1400" dirty="0">
                        <a:latin typeface="Century" pitchFamily="18" charset="0"/>
                      </a:endParaRPr>
                    </a:p>
                  </a:txBody>
                  <a:tcPr/>
                </a:tc>
              </a:tr>
              <a:tr h="455245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содействие в прохождении отопительного сезона 2014-2018 </a:t>
                      </a:r>
                      <a:r>
                        <a:rPr lang="ru-RU" sz="1400" dirty="0" err="1" smtClean="0"/>
                        <a:t>гг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entury" pitchFamily="18" charset="0"/>
                        </a:rPr>
                        <a:t>961,7</a:t>
                      </a:r>
                      <a:endParaRPr lang="ru-RU" sz="1400" dirty="0">
                        <a:latin typeface="Century" pitchFamily="18" charset="0"/>
                      </a:endParaRPr>
                    </a:p>
                  </a:txBody>
                  <a:tcPr/>
                </a:tc>
              </a:tr>
              <a:tr h="455245"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чистая вода в муниципальном образовании </a:t>
                      </a:r>
                      <a:r>
                        <a:rPr lang="ru-RU" sz="1400" dirty="0" err="1" smtClean="0"/>
                        <a:t>Карсунское</a:t>
                      </a:r>
                      <a:r>
                        <a:rPr lang="ru-RU" sz="1400" dirty="0" smtClean="0"/>
                        <a:t> городское поселение на 2014-2018 годы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smtClean="0">
                          <a:latin typeface="Century" pitchFamily="18" charset="0"/>
                        </a:rPr>
                        <a:t>750,0</a:t>
                      </a:r>
                      <a:endParaRPr lang="ru-RU" sz="1400" dirty="0">
                        <a:latin typeface="Century" pitchFamily="18" charset="0"/>
                      </a:endParaRPr>
                    </a:p>
                  </a:txBody>
                  <a:tcPr/>
                </a:tc>
              </a:tr>
              <a:tr h="455245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2.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Муниципальная программа "Развитие сети автомобильных дорог местного значения в муниципальных образованиях "Карсунский район" и </a:t>
                      </a:r>
                      <a:r>
                        <a:rPr lang="ru-RU" sz="1400" b="1" dirty="0" err="1" smtClean="0"/>
                        <a:t>Карсунское</a:t>
                      </a:r>
                      <a:r>
                        <a:rPr lang="ru-RU" sz="1400" b="1" dirty="0" smtClean="0"/>
                        <a:t> городское поселение на 2014-2018 годы"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Century" pitchFamily="18" charset="0"/>
                        </a:rPr>
                        <a:t>6089,7</a:t>
                      </a:r>
                      <a:endParaRPr lang="ru-RU" sz="1400" b="1" dirty="0">
                        <a:latin typeface="Century" pitchFamily="18" charset="0"/>
                      </a:endParaRPr>
                    </a:p>
                  </a:txBody>
                  <a:tcPr/>
                </a:tc>
              </a:tr>
              <a:tr h="455245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3.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Муниципальная программа "Развитие физической культуры  и спорта в муниципальном образовании "Карсунский район" и в муниципальном образовании </a:t>
                      </a:r>
                      <a:r>
                        <a:rPr lang="ru-RU" sz="1400" b="1" dirty="0" err="1" smtClean="0"/>
                        <a:t>Карсунское</a:t>
                      </a:r>
                      <a:r>
                        <a:rPr lang="ru-RU" sz="1400" b="1" dirty="0" smtClean="0"/>
                        <a:t> городское поселение  на 2014-2018 годы"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Century" pitchFamily="18" charset="0"/>
                        </a:rPr>
                        <a:t>160,0</a:t>
                      </a:r>
                      <a:endParaRPr lang="ru-RU" sz="1400" b="1" dirty="0">
                        <a:latin typeface="Century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857256"/>
          </a:xfrm>
        </p:spPr>
        <p:txBody>
          <a:bodyPr/>
          <a:lstStyle/>
          <a:p>
            <a:pPr algn="ctr"/>
            <a:r>
              <a:rPr lang="ru-RU" sz="2000" b="1" i="1" dirty="0" smtClean="0">
                <a:latin typeface="Calibri" pitchFamily="34" charset="0"/>
              </a:rPr>
              <a:t>Расходы консолидированного бюджета муниципального образования «Карсунский район» Ульяновской области, выделенные на реализацию муниципальных программ в 2015 году, тыс. руб.</a:t>
            </a:r>
            <a:endParaRPr lang="ru-RU" sz="2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071546"/>
          <a:ext cx="8229600" cy="41805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8652"/>
                <a:gridCol w="5643602"/>
                <a:gridCol w="1757346"/>
              </a:tblGrid>
              <a:tr h="394019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№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Наименование муниципальной программы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2015 год</a:t>
                      </a:r>
                      <a:endParaRPr lang="ru-RU" sz="1600" dirty="0"/>
                    </a:p>
                  </a:txBody>
                  <a:tcPr/>
                </a:tc>
              </a:tr>
              <a:tr h="550546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4.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Муниципальная программа «Развитие молодёжной политики в </a:t>
                      </a:r>
                      <a:r>
                        <a:rPr lang="ru-RU" sz="1400" b="1" dirty="0" err="1" smtClean="0"/>
                        <a:t>Карсунском</a:t>
                      </a:r>
                      <a:r>
                        <a:rPr lang="ru-RU" sz="1400" b="1" dirty="0" smtClean="0"/>
                        <a:t> районе Ульяновской области на 2014-2018 годы»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Cambria" pitchFamily="18" charset="0"/>
                        </a:rPr>
                        <a:t>361,56</a:t>
                      </a:r>
                      <a:endParaRPr lang="ru-RU" sz="1400" b="1" dirty="0">
                        <a:latin typeface="Cambria" pitchFamily="18" charset="0"/>
                      </a:endParaRPr>
                    </a:p>
                  </a:txBody>
                  <a:tcPr/>
                </a:tc>
              </a:tr>
              <a:tr h="269881"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 т.ч. подпрограмма «Молодёжь»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+mj-lt"/>
                        </a:rPr>
                        <a:t>165,0</a:t>
                      </a:r>
                      <a:endParaRPr lang="ru-RU" sz="1400" dirty="0">
                        <a:latin typeface="+mj-lt"/>
                      </a:endParaRPr>
                    </a:p>
                  </a:txBody>
                  <a:tcPr/>
                </a:tc>
              </a:tr>
              <a:tr h="250833"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Подпрограмма «Обеспечение жильём молодых семей»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ambria" pitchFamily="18" charset="0"/>
                        </a:rPr>
                        <a:t>196,56</a:t>
                      </a:r>
                      <a:endParaRPr lang="ru-RU" sz="1400" dirty="0">
                        <a:latin typeface="Cambria" pitchFamily="18" charset="0"/>
                      </a:endParaRPr>
                    </a:p>
                  </a:txBody>
                  <a:tcPr/>
                </a:tc>
              </a:tr>
              <a:tr h="660413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5.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 Муниципальная программа «Развитие и модернизация образования в </a:t>
                      </a:r>
                      <a:r>
                        <a:rPr lang="ru-RU" sz="1400" b="1" dirty="0" err="1" smtClean="0"/>
                        <a:t>Карсунском</a:t>
                      </a:r>
                      <a:r>
                        <a:rPr lang="ru-RU" sz="1400" b="1" dirty="0" smtClean="0"/>
                        <a:t> районе Ульяновской области на 2014-2018 годы» 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Cambria" pitchFamily="18" charset="0"/>
                        </a:rPr>
                        <a:t>8373,3</a:t>
                      </a:r>
                      <a:endParaRPr lang="ru-RU" sz="1400" b="1" dirty="0">
                        <a:latin typeface="Cambria" pitchFamily="18" charset="0"/>
                      </a:endParaRPr>
                    </a:p>
                  </a:txBody>
                  <a:tcPr/>
                </a:tc>
              </a:tr>
              <a:tr h="680431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6.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Муниципальная программа «Формирование благоприятного инвестиционного климата в муниципальном образовании «Карсунский район» на 2014-2018 годы»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Cambria" pitchFamily="18" charset="0"/>
                        </a:rPr>
                        <a:t>320,0</a:t>
                      </a:r>
                      <a:endParaRPr lang="ru-RU" sz="1400" b="1" dirty="0">
                        <a:latin typeface="Cambria" pitchFamily="18" charset="0"/>
                      </a:endParaRPr>
                    </a:p>
                  </a:txBody>
                  <a:tcPr/>
                </a:tc>
              </a:tr>
              <a:tr h="1163357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7. 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Муниципальная программа "Комплексные меры по обеспечению общественного порядка, противодействию преступности и профилактике правонарушений на территории муниципального образования "Карсунский район" на 2014-2018 годы" 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Cambria" pitchFamily="18" charset="0"/>
                        </a:rPr>
                        <a:t>144,0</a:t>
                      </a:r>
                      <a:endParaRPr lang="ru-RU" sz="1400" b="1" dirty="0">
                        <a:latin typeface="Cambria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000132"/>
          </a:xfrm>
        </p:spPr>
        <p:txBody>
          <a:bodyPr/>
          <a:lstStyle/>
          <a:p>
            <a:pPr algn="ctr"/>
            <a:r>
              <a:rPr lang="ru-RU" sz="2000" b="1" i="1" dirty="0" smtClean="0">
                <a:latin typeface="Calibri" pitchFamily="34" charset="0"/>
              </a:rPr>
              <a:t>Расходы консолидированного бюджета муниципального образования «Карсунский район» Ульяновской области, выделенные на реализацию муниципальных программ в 2015 году, тыс. руб.</a:t>
            </a:r>
            <a:endParaRPr lang="ru-RU" sz="2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357313"/>
          <a:ext cx="8229600" cy="3296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1528"/>
                <a:gridCol w="5429288"/>
                <a:gridCol w="182878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№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Наименование муниципальной программы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2015 год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8.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Муниципальная программа «Культура в муниципальном образовании «Карсунский район» на 2014-2018 годы»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Cambria" pitchFamily="18" charset="0"/>
                        </a:rPr>
                        <a:t>232,7</a:t>
                      </a:r>
                      <a:endParaRPr lang="ru-RU" sz="1400" b="1" dirty="0">
                        <a:latin typeface="Cambria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9.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Муниципальная программа «Охрана окружающей среды и восстановление природных ресурсов в  муниципальном образовании «Карсунский район» на 2014-2018 годы»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+mj-lt"/>
                        </a:rPr>
                        <a:t>100,0</a:t>
                      </a:r>
                      <a:endParaRPr lang="ru-RU" sz="1400" b="1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10.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Муниципальная программа «Развитие сельского хозяйства и регулирования рынков сельскохозяйственной продукции, сырья и продовольствия в </a:t>
                      </a:r>
                      <a:r>
                        <a:rPr lang="ru-RU" sz="1400" b="1" dirty="0" err="1" smtClean="0"/>
                        <a:t>Карсунском</a:t>
                      </a:r>
                      <a:r>
                        <a:rPr lang="ru-RU" sz="1400" b="1" dirty="0" smtClean="0"/>
                        <a:t>  районе Ульяновской области на 2014-2020 годы»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+mj-lt"/>
                        </a:rPr>
                        <a:t>200,0</a:t>
                      </a:r>
                      <a:endParaRPr lang="ru-RU" sz="1400" b="1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11.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Муниципальная программа «Управление муниципальным имуществом муниципального образования «Карсунский район» на период 2014-2018 годы»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+mj-lt"/>
                        </a:rPr>
                        <a:t>280,0</a:t>
                      </a:r>
                      <a:endParaRPr lang="ru-RU" sz="1400" b="1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143008"/>
          </a:xfrm>
        </p:spPr>
        <p:txBody>
          <a:bodyPr/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</a:rPr>
              <a:t>В рамках государственной программы Ульяновской области «Развитие жилищно-коммунального хозяйства и повышение энергетической эффективности в Ульяновской области» на 2014-2018 годы</a:t>
            </a:r>
            <a:endParaRPr lang="ru-RU" sz="2000" i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/>
            <a:r>
              <a:rPr lang="ru-RU" sz="1800" i="1" dirty="0" smtClean="0">
                <a:solidFill>
                  <a:srgbClr val="002060"/>
                </a:solidFill>
              </a:rPr>
              <a:t>На оказание содействия в подготовке и прохождении отопительного сезона (на закупку мазута для котельных  р.п. Карсун) из областного бюджета Ульяновской области муниципальному образованию </a:t>
            </a:r>
            <a:r>
              <a:rPr lang="ru-RU" sz="1800" i="1" dirty="0" err="1" smtClean="0">
                <a:solidFill>
                  <a:srgbClr val="002060"/>
                </a:solidFill>
              </a:rPr>
              <a:t>Карсунское</a:t>
            </a:r>
            <a:r>
              <a:rPr lang="ru-RU" sz="1800" i="1" dirty="0" smtClean="0">
                <a:solidFill>
                  <a:srgbClr val="002060"/>
                </a:solidFill>
              </a:rPr>
              <a:t> городское поселение выделены средства в сумме                        </a:t>
            </a:r>
            <a:r>
              <a:rPr lang="ru-RU" sz="1800" i="1" dirty="0" smtClean="0">
                <a:solidFill>
                  <a:srgbClr val="002060"/>
                </a:solidFill>
                <a:latin typeface="+mj-lt"/>
              </a:rPr>
              <a:t>16</a:t>
            </a:r>
            <a:r>
              <a:rPr lang="ru-RU" sz="1800" i="1" dirty="0" smtClean="0">
                <a:solidFill>
                  <a:srgbClr val="002060"/>
                </a:solidFill>
              </a:rPr>
              <a:t> миллионов </a:t>
            </a:r>
            <a:r>
              <a:rPr lang="ru-RU" sz="1800" i="1" dirty="0" smtClean="0">
                <a:solidFill>
                  <a:srgbClr val="002060"/>
                </a:solidFill>
                <a:latin typeface="+mj-lt"/>
              </a:rPr>
              <a:t>500</a:t>
            </a:r>
            <a:r>
              <a:rPr lang="ru-RU" sz="1800" i="1" dirty="0" smtClean="0">
                <a:solidFill>
                  <a:srgbClr val="002060"/>
                </a:solidFill>
              </a:rPr>
              <a:t> тысяч рублей.  В бюджете </a:t>
            </a:r>
            <a:r>
              <a:rPr lang="ru-RU" sz="1800" i="1" dirty="0" err="1" smtClean="0">
                <a:solidFill>
                  <a:srgbClr val="002060"/>
                </a:solidFill>
              </a:rPr>
              <a:t>Карсунского</a:t>
            </a:r>
            <a:r>
              <a:rPr lang="ru-RU" sz="1800" i="1" dirty="0" smtClean="0">
                <a:solidFill>
                  <a:srgbClr val="002060"/>
                </a:solidFill>
              </a:rPr>
              <a:t> городского поселение предусмотрены средства в сумме </a:t>
            </a:r>
            <a:r>
              <a:rPr lang="ru-RU" sz="1800" i="1" dirty="0" smtClean="0">
                <a:solidFill>
                  <a:srgbClr val="002060"/>
                </a:solidFill>
                <a:latin typeface="+mj-lt"/>
              </a:rPr>
              <a:t>961</a:t>
            </a:r>
            <a:r>
              <a:rPr lang="ru-RU" sz="1800" i="1" dirty="0" smtClean="0">
                <a:solidFill>
                  <a:srgbClr val="002060"/>
                </a:solidFill>
              </a:rPr>
              <a:t> тысяча рублей.</a:t>
            </a:r>
            <a:endParaRPr lang="ru-RU" sz="1800" i="1" dirty="0">
              <a:solidFill>
                <a:srgbClr val="002060"/>
              </a:solidFill>
            </a:endParaRPr>
          </a:p>
        </p:txBody>
      </p:sp>
      <p:pic>
        <p:nvPicPr>
          <p:cNvPr id="5" name="Содержимое 4" descr="Котельная на мазуте &quot;Балткотлопроект&quot;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857364"/>
            <a:ext cx="4214842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347046"/>
          </a:xfrm>
        </p:spPr>
        <p:txBody>
          <a:bodyPr/>
          <a:lstStyle/>
          <a:p>
            <a:pPr algn="ctr"/>
            <a:r>
              <a:rPr lang="ru-RU" sz="2100" b="1" i="1" dirty="0" smtClean="0">
                <a:solidFill>
                  <a:srgbClr val="FF0000"/>
                </a:solidFill>
              </a:rPr>
              <a:t>В рамках государственной программы Ульяновской области «Развитие культуры и сохранение объектов культурного наследия в Ульяновской области» на 2014-2018 годы»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endParaRPr lang="ru-RU" sz="20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/>
            <a:endParaRPr lang="ru-RU" sz="2000" i="1" dirty="0" smtClean="0"/>
          </a:p>
          <a:p>
            <a:pPr algn="ctr"/>
            <a:r>
              <a:rPr lang="ru-RU" sz="2400" i="1" dirty="0" smtClean="0">
                <a:solidFill>
                  <a:schemeClr val="accent5">
                    <a:lumMod val="75000"/>
                  </a:schemeClr>
                </a:solidFill>
              </a:rPr>
              <a:t>На развитие парков (парковых зон) в нашем муниципальном образовании из областного бюджета Ульяновской области выделены средства в сумме                                     1 миллион рублей.</a:t>
            </a:r>
          </a:p>
          <a:p>
            <a:endParaRPr lang="ru-RU" dirty="0"/>
          </a:p>
        </p:txBody>
      </p:sp>
      <p:pic>
        <p:nvPicPr>
          <p:cNvPr id="5" name="Содержимое 4" descr="http://cs405020.vk.me/v405020839/31da/RF53wSYiR0E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928802"/>
            <a:ext cx="4357718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</a:rPr>
              <a:t>В рамках государственной программы Ульяновской области «Развитие физической культуры и спорта в Ульяновской области на 2014-2018 годы»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endParaRPr lang="ru-RU" sz="20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14488"/>
            <a:ext cx="4038600" cy="4640437"/>
          </a:xfrm>
        </p:spPr>
        <p:txBody>
          <a:bodyPr/>
          <a:lstStyle/>
          <a:p>
            <a:pPr algn="ctr"/>
            <a:r>
              <a:rPr lang="ru-RU" sz="2400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На завершение строительства физкультурно-оздоровительного комплекса в р.п. Карсун из областного бюджета Ульяновской области выделены средства в сумме                                     </a:t>
            </a:r>
            <a:r>
              <a:rPr lang="ru-RU" sz="2400" i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16</a:t>
            </a:r>
            <a:r>
              <a:rPr lang="ru-RU" sz="2400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миллион </a:t>
            </a:r>
            <a:r>
              <a:rPr lang="ru-RU" sz="2400" i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660</a:t>
            </a:r>
            <a:r>
              <a:rPr lang="ru-RU" sz="2400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тысяч рублей.</a:t>
            </a:r>
          </a:p>
          <a:p>
            <a:endParaRPr lang="ru-RU" dirty="0"/>
          </a:p>
        </p:txBody>
      </p:sp>
      <p:pic>
        <p:nvPicPr>
          <p:cNvPr id="5" name="Содержимое 4" descr="2008-08-14 10-20-45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714488"/>
            <a:ext cx="403860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2008-08-14 10-17-5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929066"/>
            <a:ext cx="4071966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500042"/>
            <a:ext cx="8185052" cy="642942"/>
          </a:xfrm>
        </p:spPr>
        <p:txBody>
          <a:bodyPr/>
          <a:lstStyle/>
          <a:p>
            <a:pPr algn="ctr"/>
            <a:r>
              <a:rPr lang="ru-RU" sz="2000" dirty="0" smtClean="0"/>
              <a:t>Доходы в бюджет муниципального образования зачисляются согласно нормативов отчислений</a:t>
            </a: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71472" y="1571612"/>
          <a:ext cx="8072493" cy="49773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90831"/>
                <a:gridCol w="2690831"/>
                <a:gridCol w="2690831"/>
              </a:tblGrid>
              <a:tr h="3863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Наименование доходного источника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Норматив отчислений в бюджет района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Норматив отчислений в бюджет поселения</a:t>
                      </a:r>
                    </a:p>
                  </a:txBody>
                  <a:tcPr marL="68580" marR="68580" marT="0" marB="0"/>
                </a:tc>
              </a:tr>
              <a:tr h="238419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Налоговые доходы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44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Налог на доходы физических лиц (НДФЛ)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15 % (городские поселения), 23 % (сельские поселения) от всей перечисляемой налоговым агентом (работодателем) суммы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15 % (городские поселения), 7 % (сельские поселения) от всей перечисляемой налоговым агентом (работодателем) суммы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63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 Единый </a:t>
                      </a: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налог на вменённый доход (ЕНВД)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100 %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63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Единый сельскохозяйственный налог (ЕСХН)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50 %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50 %</a:t>
                      </a:r>
                    </a:p>
                  </a:txBody>
                  <a:tcPr marL="68580" marR="68580" marT="0" marB="0"/>
                </a:tc>
              </a:tr>
              <a:tr h="3863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Налог, взимаемый в связи с применением патентной системы налогообложения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100%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73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Налог на имущество физических лиц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100 %</a:t>
                      </a:r>
                    </a:p>
                  </a:txBody>
                  <a:tcPr marL="68580" marR="68580" marT="0" marB="0"/>
                </a:tc>
              </a:tr>
              <a:tr h="1873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Земельный налог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100 %</a:t>
                      </a:r>
                    </a:p>
                  </a:txBody>
                  <a:tcPr marL="68580" marR="68580" marT="0" marB="0"/>
                </a:tc>
              </a:tr>
              <a:tr h="1873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Государственная пошлина (по видам)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100 %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100 %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561360"/>
          </a:xfrm>
        </p:spPr>
        <p:txBody>
          <a:bodyPr/>
          <a:lstStyle/>
          <a:p>
            <a:pPr algn="ctr"/>
            <a:r>
              <a:rPr lang="ru-RU" sz="2000" b="1" i="1" dirty="0" smtClean="0">
                <a:solidFill>
                  <a:srgbClr val="C00000"/>
                </a:solidFill>
              </a:rPr>
              <a:t>В рамках государственной программы Ульяновской области «Развитие сельского хозяйства и регулирование рынков сельскохозяйственной продукции, сырья и продовольствия в Ульяновской области»                   на 2014-2020 годы</a:t>
            </a:r>
            <a:endParaRPr lang="ru-RU" sz="20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/>
            <a:r>
              <a:rPr lang="ru-RU" sz="1900" i="1" dirty="0" smtClean="0">
                <a:solidFill>
                  <a:srgbClr val="0070C0"/>
                </a:solidFill>
              </a:rPr>
              <a:t>На улучшение жилищных условий граждан, молодых семей и молодых специалистов, проживающих в сельской местности из областного бюджета Ульяновской области выделены средства в сумме                                     </a:t>
            </a:r>
            <a:r>
              <a:rPr lang="ru-RU" sz="1900" i="1" dirty="0" smtClean="0">
                <a:solidFill>
                  <a:srgbClr val="0070C0"/>
                </a:solidFill>
                <a:latin typeface="+mj-lt"/>
              </a:rPr>
              <a:t>7 </a:t>
            </a:r>
            <a:r>
              <a:rPr lang="ru-RU" sz="1900" i="1" dirty="0" smtClean="0">
                <a:solidFill>
                  <a:srgbClr val="0070C0"/>
                </a:solidFill>
              </a:rPr>
              <a:t>миллион </a:t>
            </a:r>
            <a:r>
              <a:rPr lang="ru-RU" sz="1900" i="1" dirty="0" smtClean="0">
                <a:solidFill>
                  <a:srgbClr val="0070C0"/>
                </a:solidFill>
                <a:latin typeface="+mj-lt"/>
              </a:rPr>
              <a:t>322</a:t>
            </a:r>
            <a:r>
              <a:rPr lang="ru-RU" sz="1900" i="1" dirty="0" smtClean="0">
                <a:solidFill>
                  <a:srgbClr val="0070C0"/>
                </a:solidFill>
              </a:rPr>
              <a:t> тысячи рублей.   В бюджете муниципального образования предусмотрены средства в сумме </a:t>
            </a:r>
            <a:r>
              <a:rPr lang="ru-RU" sz="1900" i="1" dirty="0" smtClean="0">
                <a:solidFill>
                  <a:srgbClr val="0070C0"/>
                </a:solidFill>
                <a:latin typeface="+mj-lt"/>
              </a:rPr>
              <a:t>200</a:t>
            </a:r>
            <a:r>
              <a:rPr lang="ru-RU" sz="1900" i="1" dirty="0" smtClean="0">
                <a:solidFill>
                  <a:srgbClr val="0070C0"/>
                </a:solidFill>
              </a:rPr>
              <a:t> тысяч рублей. Планируется оказать помощь в приобретении жилья </a:t>
            </a:r>
            <a:r>
              <a:rPr lang="ru-RU" sz="1900" i="1" dirty="0" smtClean="0">
                <a:solidFill>
                  <a:srgbClr val="0070C0"/>
                </a:solidFill>
                <a:latin typeface="+mj-lt"/>
              </a:rPr>
              <a:t>30</a:t>
            </a:r>
            <a:r>
              <a:rPr lang="ru-RU" sz="1900" i="1" dirty="0" smtClean="0">
                <a:solidFill>
                  <a:srgbClr val="0070C0"/>
                </a:solidFill>
              </a:rPr>
              <a:t> семьям </a:t>
            </a:r>
            <a:r>
              <a:rPr lang="ru-RU" sz="1900" i="1" dirty="0" err="1" smtClean="0">
                <a:solidFill>
                  <a:srgbClr val="0070C0"/>
                </a:solidFill>
              </a:rPr>
              <a:t>Карсунского</a:t>
            </a:r>
            <a:r>
              <a:rPr lang="ru-RU" sz="1900" i="1" dirty="0" smtClean="0">
                <a:solidFill>
                  <a:srgbClr val="0070C0"/>
                </a:solidFill>
              </a:rPr>
              <a:t> района.</a:t>
            </a:r>
          </a:p>
          <a:p>
            <a:endParaRPr lang="ru-RU" sz="2000" dirty="0"/>
          </a:p>
        </p:txBody>
      </p:sp>
      <p:pic>
        <p:nvPicPr>
          <p:cNvPr id="5" name="Содержимое 4" descr="http://spacesmen.ru/wp-content/uploads/2013/08/3406012400877800-500x285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3116"/>
            <a:ext cx="4714908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1275608"/>
          </a:xfrm>
        </p:spPr>
        <p:txBody>
          <a:bodyPr/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</a:rPr>
              <a:t>В рамках муниципальной программы «Развитие жилищно-коммунального хозяйства в муниципальном образовании «Карсунский район» и </a:t>
            </a:r>
            <a:r>
              <a:rPr lang="ru-RU" sz="2000" b="1" i="1" dirty="0" smtClean="0">
                <a:solidFill>
                  <a:srgbClr val="002060"/>
                </a:solidFill>
              </a:rPr>
              <a:t>муниципальном образовании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Карсунское</a:t>
            </a:r>
            <a:r>
              <a:rPr lang="ru-RU" sz="2000" b="1" i="1" dirty="0" smtClean="0">
                <a:solidFill>
                  <a:srgbClr val="002060"/>
                </a:solidFill>
              </a:rPr>
              <a:t> городское поселение на 2014-2018 годы»</a:t>
            </a:r>
            <a:endParaRPr lang="ru-RU" sz="2000" i="1" dirty="0">
              <a:solidFill>
                <a:srgbClr val="00206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/>
            <a:endParaRPr lang="ru-RU" sz="1800" i="1" dirty="0" smtClean="0">
              <a:solidFill>
                <a:srgbClr val="002060"/>
              </a:solidFill>
            </a:endParaRPr>
          </a:p>
          <a:p>
            <a:pPr algn="ctr"/>
            <a:r>
              <a:rPr lang="ru-RU" sz="1800" i="1" dirty="0" smtClean="0">
                <a:solidFill>
                  <a:srgbClr val="002060"/>
                </a:solidFill>
              </a:rPr>
              <a:t>На газификацию населённых пунктов </a:t>
            </a:r>
            <a:r>
              <a:rPr lang="ru-RU" sz="1800" i="1" dirty="0" err="1" smtClean="0">
                <a:solidFill>
                  <a:srgbClr val="002060"/>
                </a:solidFill>
              </a:rPr>
              <a:t>Карсунского</a:t>
            </a:r>
            <a:r>
              <a:rPr lang="ru-RU" sz="1800" i="1" dirty="0" smtClean="0">
                <a:solidFill>
                  <a:srgbClr val="002060"/>
                </a:solidFill>
              </a:rPr>
              <a:t> района предусмотрены средства в сумме </a:t>
            </a:r>
            <a:r>
              <a:rPr lang="ru-RU" sz="1800" i="1" dirty="0" smtClean="0">
                <a:solidFill>
                  <a:srgbClr val="002060"/>
                </a:solidFill>
                <a:latin typeface="+mj-lt"/>
              </a:rPr>
              <a:t>1</a:t>
            </a:r>
            <a:r>
              <a:rPr lang="ru-RU" sz="1800" i="1" dirty="0" smtClean="0">
                <a:solidFill>
                  <a:srgbClr val="002060"/>
                </a:solidFill>
              </a:rPr>
              <a:t> миллион рублей, в том числе </a:t>
            </a:r>
            <a:r>
              <a:rPr lang="ru-RU" sz="1800" i="1" dirty="0" smtClean="0">
                <a:solidFill>
                  <a:srgbClr val="002060"/>
                </a:solidFill>
                <a:latin typeface="+mj-lt"/>
              </a:rPr>
              <a:t>500</a:t>
            </a:r>
            <a:r>
              <a:rPr lang="ru-RU" sz="1800" i="1" dirty="0" smtClean="0">
                <a:solidFill>
                  <a:srgbClr val="002060"/>
                </a:solidFill>
              </a:rPr>
              <a:t> тысяч рублей на строительство и реконструкцию котельных и     </a:t>
            </a:r>
            <a:r>
              <a:rPr lang="ru-RU" sz="1800" i="1" dirty="0" smtClean="0">
                <a:solidFill>
                  <a:srgbClr val="002060"/>
                </a:solidFill>
                <a:latin typeface="+mj-lt"/>
              </a:rPr>
              <a:t>500</a:t>
            </a:r>
            <a:r>
              <a:rPr lang="ru-RU" sz="1800" i="1" dirty="0" smtClean="0">
                <a:solidFill>
                  <a:srgbClr val="002060"/>
                </a:solidFill>
              </a:rPr>
              <a:t> тысяч рублей на проектно-изыскательные работы, согласование и проведение экспертиз проектно-сметной документации.</a:t>
            </a:r>
          </a:p>
          <a:p>
            <a:endParaRPr lang="ru-RU" sz="1800" dirty="0"/>
          </a:p>
        </p:txBody>
      </p:sp>
      <p:pic>
        <p:nvPicPr>
          <p:cNvPr id="5" name="Содержимое 4" descr="http://www.gazprom.ru/preview/f/posts/53/325738/w500_gas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28802"/>
            <a:ext cx="4038600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</a:rPr>
              <a:t>В рамках муниципальной программы «Развитие жилищно-коммунального хозяйства в муниципальном образовании «Карсунский район» и </a:t>
            </a:r>
            <a:r>
              <a:rPr lang="ru-RU" sz="2000" b="1" i="1" dirty="0" smtClean="0">
                <a:solidFill>
                  <a:srgbClr val="002060"/>
                </a:solidFill>
              </a:rPr>
              <a:t>муниципальном образовании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Карсунское</a:t>
            </a:r>
            <a:r>
              <a:rPr lang="ru-RU" sz="2000" b="1" i="1" dirty="0" smtClean="0">
                <a:solidFill>
                  <a:srgbClr val="002060"/>
                </a:solidFill>
              </a:rPr>
              <a:t> городское поселение на 2014-2018 годы»</a:t>
            </a:r>
            <a:endParaRPr lang="ru-RU" sz="20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/>
            <a:endParaRPr lang="ru-RU" sz="2000" i="1" dirty="0" smtClean="0">
              <a:solidFill>
                <a:srgbClr val="002060"/>
              </a:solidFill>
              <a:latin typeface="+mj-lt"/>
            </a:endParaRPr>
          </a:p>
          <a:p>
            <a:pPr algn="ctr"/>
            <a:endParaRPr lang="ru-RU" sz="2000" i="1" dirty="0" smtClean="0">
              <a:solidFill>
                <a:srgbClr val="002060"/>
              </a:solidFill>
              <a:latin typeface="+mj-lt"/>
            </a:endParaRPr>
          </a:p>
          <a:p>
            <a:pPr algn="ctr"/>
            <a:r>
              <a:rPr lang="ru-RU" sz="2000" i="1" dirty="0" smtClean="0">
                <a:solidFill>
                  <a:srgbClr val="002060"/>
                </a:solidFill>
                <a:latin typeface="+mj-lt"/>
              </a:rPr>
              <a:t>На </a:t>
            </a:r>
            <a:r>
              <a:rPr lang="ru-RU" sz="2000" i="1" dirty="0" smtClean="0">
                <a:solidFill>
                  <a:srgbClr val="002060"/>
                </a:solidFill>
              </a:rPr>
              <a:t>проектно-сметную документацию и строительство водопровода в с. Таволжанка </a:t>
            </a:r>
            <a:r>
              <a:rPr lang="ru-RU" sz="2000" i="1" dirty="0" err="1" smtClean="0">
                <a:solidFill>
                  <a:srgbClr val="002060"/>
                </a:solidFill>
              </a:rPr>
              <a:t>Карсунского</a:t>
            </a:r>
            <a:r>
              <a:rPr lang="ru-RU" sz="2000" i="1" dirty="0" smtClean="0">
                <a:solidFill>
                  <a:srgbClr val="002060"/>
                </a:solidFill>
              </a:rPr>
              <a:t> района в бюджете муниципального образования </a:t>
            </a:r>
            <a:r>
              <a:rPr lang="ru-RU" sz="2000" i="1" dirty="0" err="1" smtClean="0">
                <a:solidFill>
                  <a:srgbClr val="002060"/>
                </a:solidFill>
              </a:rPr>
              <a:t>Карсунское</a:t>
            </a:r>
            <a:r>
              <a:rPr lang="ru-RU" sz="2000" i="1" dirty="0" smtClean="0">
                <a:solidFill>
                  <a:srgbClr val="002060"/>
                </a:solidFill>
              </a:rPr>
              <a:t> городское поселение п</a:t>
            </a:r>
            <a:r>
              <a:rPr lang="ru-RU" sz="2000" i="1" dirty="0" smtClean="0">
                <a:solidFill>
                  <a:srgbClr val="002060"/>
                </a:solidFill>
                <a:latin typeface="+mj-lt"/>
              </a:rPr>
              <a:t>редусмотрены средства в сумме 750 тысяч рублей. </a:t>
            </a:r>
          </a:p>
          <a:p>
            <a:endParaRPr lang="ru-RU" dirty="0"/>
          </a:p>
        </p:txBody>
      </p:sp>
      <p:pic>
        <p:nvPicPr>
          <p:cNvPr id="5" name="Содержимое 4" descr="http://avatars-fast.yandex.net/get-direct/fbf_t1Wa8rwm5lFUwmf_gA/x90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928802"/>
            <a:ext cx="4286280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b="1" i="1" dirty="0" smtClean="0">
                <a:solidFill>
                  <a:schemeClr val="tx1"/>
                </a:solidFill>
              </a:rPr>
              <a:t>В рамках муниципальной программы "Развитие сети автомобильных дорог местного значения в муниципальных образованиях "Карсунский район" и </a:t>
            </a:r>
            <a:r>
              <a:rPr lang="ru-RU" sz="2000" b="1" i="1" dirty="0" err="1" smtClean="0">
                <a:solidFill>
                  <a:schemeClr val="tx1"/>
                </a:solidFill>
              </a:rPr>
              <a:t>Карсунское</a:t>
            </a:r>
            <a:r>
              <a:rPr lang="ru-RU" sz="2000" b="1" i="1" dirty="0" smtClean="0">
                <a:solidFill>
                  <a:schemeClr val="tx1"/>
                </a:solidFill>
              </a:rPr>
              <a:t> городское поселение на 2014-2018 годы»</a:t>
            </a:r>
            <a:endParaRPr lang="ru-RU" sz="2000" i="1" dirty="0">
              <a:solidFill>
                <a:schemeClr val="tx1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/>
            <a:endParaRPr lang="ru-RU" sz="2000" i="1" dirty="0" smtClean="0"/>
          </a:p>
          <a:p>
            <a:pPr algn="ctr"/>
            <a:r>
              <a:rPr lang="ru-RU" sz="2000" i="1" dirty="0" smtClean="0"/>
              <a:t>На ремонт сети автомобильных дорог местного значения  предусмотрены средства в сумме </a:t>
            </a:r>
            <a:r>
              <a:rPr lang="ru-RU" sz="2000" i="1" dirty="0" smtClean="0">
                <a:latin typeface="+mj-lt"/>
              </a:rPr>
              <a:t>6</a:t>
            </a:r>
            <a:r>
              <a:rPr lang="ru-RU" sz="2000" i="1" dirty="0" smtClean="0"/>
              <a:t> миллион рублей.</a:t>
            </a:r>
            <a:endParaRPr lang="ru-RU" sz="2000" dirty="0"/>
          </a:p>
        </p:txBody>
      </p:sp>
      <p:pic>
        <p:nvPicPr>
          <p:cNvPr id="5" name="Содержимое 4" descr="http://gov.cap.ru/UserFiles/photo/20130513_Albom6087/img_0312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928802"/>
            <a:ext cx="4429156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500034" y="1142984"/>
          <a:ext cx="8229600" cy="4912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283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Наименование доходного источника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Норматив отчислений в бюджет района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Норматив отчислений в бюджет поселения</a:t>
                      </a:r>
                    </a:p>
                  </a:txBody>
                  <a:tcPr marL="68580" marR="68580" marT="0" marB="0"/>
                </a:tc>
              </a:tr>
              <a:tr h="370840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Неналоговые доходы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Доходы от сдачи в аренду земельных </a:t>
                      </a: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участков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50 % (городские поселения), 100 % (сельские поселения)</a:t>
                      </a:r>
                      <a:endParaRPr lang="ru-RU" sz="14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50 % (городские поселения)</a:t>
                      </a:r>
                      <a:endParaRPr lang="ru-RU" sz="14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Доходы от сдачи в аренду муниципального имущества (в зависимости от собственника)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100 %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100 %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Плата за негативное воздействие на окружающую среду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40 %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Доходы от реализации земельных </a:t>
                      </a: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участков,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50 %(городские поселения), 100 % (сельские поселения)</a:t>
                      </a:r>
                      <a:endParaRPr lang="ru-RU" sz="1400" dirty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50 % (городские поселения)</a:t>
                      </a:r>
                      <a:endParaRPr lang="ru-RU" sz="1400" dirty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Доходы от реализации муниципального имущества (в зависимости от собственника)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100 %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100 %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Доходы от оказания платных услуг (от казенных учреждений)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100 %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100 %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Штрафы, санкции (по видам)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100 %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100 %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Налоговый потенциал </a:t>
            </a:r>
            <a:r>
              <a:rPr lang="ru-RU" b="1" dirty="0" err="1" smtClean="0"/>
              <a:t>Карсунского</a:t>
            </a:r>
            <a:r>
              <a:rPr lang="ru-RU" b="1" dirty="0" smtClean="0"/>
              <a:t> района</a:t>
            </a:r>
            <a:endParaRPr lang="ru-RU" b="1" dirty="0"/>
          </a:p>
        </p:txBody>
      </p:sp>
      <p:sp>
        <p:nvSpPr>
          <p:cNvPr id="4" name="Текст 2"/>
          <p:cNvSpPr txBox="1">
            <a:spLocks/>
          </p:cNvSpPr>
          <p:nvPr/>
        </p:nvSpPr>
        <p:spPr bwMode="auto">
          <a:xfrm>
            <a:off x="571472" y="1928802"/>
            <a:ext cx="7772400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marL="273050" marR="0" lvl="0" indent="-27305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371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плательщик ЕНВД, из них 54 организации и 317 индивидуальные предприниматели</a:t>
            </a:r>
          </a:p>
          <a:p>
            <a:pPr marL="273050" marR="0" lvl="0" indent="-27305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плательщика ЕСХН, из них 1 организация и 3 индивидуальных предпринимателя</a:t>
            </a:r>
          </a:p>
          <a:p>
            <a:pPr marL="273050" marR="0" lvl="0" indent="-27305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10387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плательщика земельного налога, из них  148  организации и 10239 физические лица. Налогообложению подлежат  7747 земельных участков</a:t>
            </a:r>
          </a:p>
          <a:p>
            <a:pPr marL="273050" marR="0" lvl="0" indent="-27305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8945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плательщиков налога на имущество физических лиц. Кроме того, 4645  плательщикам представлена льгота. Налогом облагается  5525  строений</a:t>
            </a:r>
          </a:p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42910" y="785794"/>
            <a:ext cx="8229600" cy="419114"/>
          </a:xfrm>
        </p:spPr>
        <p:txBody>
          <a:bodyPr/>
          <a:lstStyle/>
          <a:p>
            <a:pPr algn="ctr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Основные направления налоговой политики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357299"/>
            <a:ext cx="8229600" cy="4967302"/>
          </a:xfrm>
        </p:spPr>
        <p:txBody>
          <a:bodyPr/>
          <a:lstStyle/>
          <a:p>
            <a:pPr lvl="0" algn="just">
              <a:buClr>
                <a:schemeClr val="accent4">
                  <a:lumMod val="50000"/>
                </a:schemeClr>
              </a:buClr>
              <a:buFont typeface="Wingdings" pitchFamily="2" charset="2"/>
              <a:buChar char="Ø"/>
            </a:pPr>
            <a:r>
              <a:rPr lang="ru-RU" sz="2000" dirty="0" smtClean="0"/>
              <a:t>дальнейшее развитие стимулов к увеличению доходной базы</a:t>
            </a:r>
            <a:br>
              <a:rPr lang="ru-RU" sz="2000" dirty="0" smtClean="0"/>
            </a:br>
            <a:r>
              <a:rPr lang="ru-RU" sz="2000" dirty="0" smtClean="0"/>
              <a:t>бюджета муниципального района</a:t>
            </a:r>
          </a:p>
          <a:p>
            <a:pPr lvl="0" algn="just">
              <a:buClr>
                <a:schemeClr val="accent4">
                  <a:lumMod val="50000"/>
                </a:schemeClr>
              </a:buClr>
              <a:buFont typeface="Wingdings" pitchFamily="2" charset="2"/>
              <a:buChar char="Ø"/>
            </a:pPr>
            <a:r>
              <a:rPr lang="ru-RU" sz="2000" dirty="0" smtClean="0"/>
              <a:t> осуществление анализа обоснованности и эффективности применения налоговых льгот,</a:t>
            </a:r>
          </a:p>
          <a:p>
            <a:pPr lvl="0" algn="just">
              <a:buClr>
                <a:schemeClr val="accent4">
                  <a:lumMod val="50000"/>
                </a:schemeClr>
              </a:buClr>
              <a:buFont typeface="Wingdings" pitchFamily="2" charset="2"/>
              <a:buChar char="Ø"/>
            </a:pPr>
            <a:r>
              <a:rPr lang="ru-RU" sz="2000" dirty="0" smtClean="0"/>
              <a:t> проведение совместно с налоговыми органами анализа финансового состояния крупнейших налогоплательщиков</a:t>
            </a:r>
          </a:p>
          <a:p>
            <a:pPr lvl="0" algn="just">
              <a:buClr>
                <a:schemeClr val="accent4">
                  <a:lumMod val="50000"/>
                </a:schemeClr>
              </a:buClr>
              <a:buFont typeface="Wingdings" pitchFamily="2" charset="2"/>
              <a:buChar char="Ø"/>
            </a:pPr>
            <a:r>
              <a:rPr lang="ru-RU" sz="2000" dirty="0" smtClean="0"/>
              <a:t>постоянный мониторинг выполнения налогоплательщиками налоговых обязательств</a:t>
            </a:r>
          </a:p>
          <a:p>
            <a:pPr lvl="0" algn="just">
              <a:buClr>
                <a:schemeClr val="accent4">
                  <a:lumMod val="50000"/>
                </a:schemeClr>
              </a:buClr>
              <a:buFont typeface="Wingdings" pitchFamily="2" charset="2"/>
              <a:buChar char="Ø"/>
            </a:pPr>
            <a:r>
              <a:rPr lang="ru-RU" sz="2000" dirty="0" smtClean="0"/>
              <a:t>создание благоприятных условий для деятельности субъектов</a:t>
            </a:r>
            <a:br>
              <a:rPr lang="ru-RU" sz="2000" dirty="0" smtClean="0"/>
            </a:br>
            <a:r>
              <a:rPr lang="ru-RU" sz="2000" dirty="0" smtClean="0"/>
              <a:t>среднего и малого предпринимательства</a:t>
            </a:r>
          </a:p>
          <a:p>
            <a:pPr lvl="0" algn="just">
              <a:buClr>
                <a:schemeClr val="accent4">
                  <a:lumMod val="50000"/>
                </a:schemeClr>
              </a:buClr>
              <a:buFont typeface="Wingdings" pitchFamily="2" charset="2"/>
              <a:buChar char="Ø"/>
            </a:pPr>
            <a:r>
              <a:rPr lang="ru-RU" sz="2000" dirty="0" smtClean="0"/>
              <a:t>проведения разъяснительной работы с физическими лицами о необходимости регистрации объектов недвижимости</a:t>
            </a:r>
          </a:p>
          <a:p>
            <a:pPr lvl="0" algn="just">
              <a:buClr>
                <a:schemeClr val="accent4">
                  <a:lumMod val="50000"/>
                </a:schemeClr>
              </a:buClr>
              <a:buFont typeface="Wingdings" pitchFamily="2" charset="2"/>
              <a:buChar char="Ø"/>
            </a:pPr>
            <a:r>
              <a:rPr lang="ru-RU" sz="2000" dirty="0" smtClean="0"/>
              <a:t>повышение эффективности использования муниципального имущества</a:t>
            </a:r>
          </a:p>
          <a:p>
            <a:pPr algn="just">
              <a:buFont typeface="Wingdings" pitchFamily="2" charset="2"/>
              <a:buChar char="Ø"/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28596" y="1000108"/>
            <a:ext cx="7772400" cy="4429156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928662" y="642918"/>
          <a:ext cx="7429552" cy="55721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b="1" dirty="0" smtClean="0"/>
              <a:t>Структура налоговых и неналоговых доходов </a:t>
            </a:r>
            <a:br>
              <a:rPr lang="ru-RU" sz="2400" b="1" dirty="0" smtClean="0"/>
            </a:br>
            <a:r>
              <a:rPr lang="ru-RU" sz="2400" b="1" dirty="0" smtClean="0"/>
              <a:t>консолидированного бюджета</a:t>
            </a:r>
            <a:br>
              <a:rPr lang="ru-RU" sz="2400" b="1" dirty="0" smtClean="0"/>
            </a:br>
            <a:r>
              <a:rPr lang="ru-RU" sz="2400" b="1" dirty="0" smtClean="0"/>
              <a:t>МО  "</a:t>
            </a:r>
            <a:r>
              <a:rPr lang="ru-RU" sz="2400" b="1" dirty="0" err="1" smtClean="0"/>
              <a:t>Карсунский</a:t>
            </a:r>
            <a:r>
              <a:rPr lang="ru-RU" sz="2400" b="1" dirty="0" smtClean="0"/>
              <a:t> район" </a:t>
            </a:r>
            <a:br>
              <a:rPr lang="ru-RU" sz="2400" b="1" dirty="0" smtClean="0"/>
            </a:br>
            <a:endParaRPr lang="ru-RU" sz="24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457200" y="1920875"/>
          <a:ext cx="4038600" cy="4433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Содержимое 5"/>
          <p:cNvGraphicFramePr>
            <a:graphicFrameLocks noGrp="1"/>
          </p:cNvGraphicFramePr>
          <p:nvPr>
            <p:ph sz="half" idx="2"/>
          </p:nvPr>
        </p:nvGraphicFramePr>
        <p:xfrm>
          <a:off x="4648200" y="1920875"/>
          <a:ext cx="4038600" cy="4433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4502</TotalTime>
  <Words>2154</Words>
  <Application>Microsoft Office PowerPoint</Application>
  <PresentationFormat>Экран (4:3)</PresentationFormat>
  <Paragraphs>377</Paragraphs>
  <Slides>43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5" baseType="lpstr">
      <vt:lpstr>Поток</vt:lpstr>
      <vt:lpstr>Worksheet</vt:lpstr>
      <vt:lpstr> </vt:lpstr>
      <vt:lpstr> </vt:lpstr>
      <vt:lpstr> Параметры консолидированного бюджета муниципального образования  Ульяновской области на 2015 год (тыс.руб.) </vt:lpstr>
      <vt:lpstr>Доходы в бюджет муниципального образования зачисляются согласно нормативов отчислений</vt:lpstr>
      <vt:lpstr>Слайд 5</vt:lpstr>
      <vt:lpstr>Налоговый потенциал Карсунского района</vt:lpstr>
      <vt:lpstr>  Основные направления налоговой политики</vt:lpstr>
      <vt:lpstr>Слайд 8</vt:lpstr>
      <vt:lpstr>Структура налоговых и неналоговых доходов  консолидированного бюджета МО  "Карсунский район"  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       Структура безвозмездных поступлений в консолидированный бюджет муниципального образования «Карсунский район» на 2015 год (тыс. руб.)  </vt:lpstr>
      <vt:lpstr> Финансовая помощь консолидированному бюджету муниципального образования «Карсунский район» Ульяновской области из областного бюджета               на 2015-2017 годы (тыс. руб.) </vt:lpstr>
      <vt:lpstr>Расходы консолидированного бюджета муниципального образования «Карсунский район»    на 2015 год</vt:lpstr>
      <vt:lpstr>            Структура расходов консолидированного бюджета муниципального образования «Карсунский район»             на 2015 год (%) </vt:lpstr>
      <vt:lpstr>Динамика расходов бюджета муниципального образования «Карсунский район» Ульяновской области за 2013-2015 годы   </vt:lpstr>
      <vt:lpstr>Расходы консолидированного бюджета муниципального образования «Карсунский район» Ульяновской области, выделенные на реализацию государственных программ Ульяновской области в 2015 году (средства областного бюджета), тыс. руб.  </vt:lpstr>
      <vt:lpstr>Расходы консолидированного бюджета муниципального образования «Карсунский район» Ульяновской области, выделенные на реализацию государственных программ Ульяновской области в 2015 году (средства областного бюджета), тыс. руб.</vt:lpstr>
      <vt:lpstr>Расходы консолидированного бюджета муниципального образования «Карсунский район» Ульяновской области, выделенные на реализацию государственных программ Ульяновской области в 2015 году (средства областного бюджета), тыс. руб.</vt:lpstr>
      <vt:lpstr>Расходы консолидированного бюджета муниципального образования «Карсунский район» Ульяновской области, выделенные на реализацию государственных программ Ульяновской области в 2015 году (средства областного бюджета), тыс. руб.</vt:lpstr>
      <vt:lpstr>Расходы консолидированного бюджета муниципального образования «Карсунский район» Ульяновской области, выделенные на реализацию государственных программ Ульяновской области в 2015 году (средства областного бюджета), тыс. руб.</vt:lpstr>
      <vt:lpstr>Расходы консолидированного бюджета муниципального образования «Карсунский район» Ульяновской области, выделенные на реализацию муниципальных программ в 2015 году, тыс. руб.</vt:lpstr>
      <vt:lpstr>Расходы консолидированного бюджета муниципального образования «Карсунский район» Ульяновской области, выделенные на реализацию муниципальных программ в 2015 году, тыс. руб.</vt:lpstr>
      <vt:lpstr>Расходы консолидированного бюджета муниципального образования «Карсунский район» Ульяновской области, выделенные на реализацию муниципальных программ в 2015 году, тыс. руб.</vt:lpstr>
      <vt:lpstr>В рамках государственной программы Ульяновской области «Развитие жилищно-коммунального хозяйства и повышение энергетической эффективности в Ульяновской области» на 2014-2018 годы</vt:lpstr>
      <vt:lpstr>В рамках государственной программы Ульяновской области «Развитие культуры и сохранение объектов культурного наследия в Ульяновской области» на 2014-2018 годы» </vt:lpstr>
      <vt:lpstr>В рамках государственной программы Ульяновской области «Развитие физической культуры и спорта в Ульяновской области на 2014-2018 годы» </vt:lpstr>
      <vt:lpstr>В рамках государственной программы Ульяновской области «Развитие сельского хозяйства и регулирование рынков сельскохозяйственной продукции, сырья и продовольствия в Ульяновской области»                   на 2014-2020 годы</vt:lpstr>
      <vt:lpstr>В рамках муниципальной программы «Развитие жилищно-коммунального хозяйства в муниципальном образовании «Карсунский район» и муниципальном образовании Карсунское городское поселение на 2014-2018 годы»</vt:lpstr>
      <vt:lpstr>В рамках муниципальной программы «Развитие жилищно-коммунального хозяйства в муниципальном образовании «Карсунский район» и муниципальном образовании Карсунское городское поселение на 2014-2018 годы»</vt:lpstr>
      <vt:lpstr>В рамках муниципальной программы "Развитие сети автомобильных дорог местного значения в муниципальных образованиях "Карсунский район" и Карсунское городское поселение на 2014-2018 годы»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Структура безвозмездных поступлений в консолидированный бюджет муниципального образования «Карсунский район» за 9 месяцев 2014 года  </dc:title>
  <cp:lastModifiedBy>Администрация </cp:lastModifiedBy>
  <cp:revision>285</cp:revision>
  <dcterms:modified xsi:type="dcterms:W3CDTF">2015-02-09T05:17:29Z</dcterms:modified>
</cp:coreProperties>
</file>